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7" r:id="rId5"/>
    <p:sldId id="283" r:id="rId6"/>
    <p:sldId id="269" r:id="rId7"/>
    <p:sldId id="270" r:id="rId8"/>
    <p:sldId id="258" r:id="rId9"/>
    <p:sldId id="263" r:id="rId10"/>
    <p:sldId id="264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4" r:id="rId20"/>
    <p:sldId id="280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F8D3B4"/>
    <a:srgbClr val="FD8B8B"/>
    <a:srgbClr val="FFCD2F"/>
    <a:srgbClr val="8DEE72"/>
    <a:srgbClr val="FC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70620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Amount of Automation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8FD-4073-B3C0-DBAB2835AF4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E0BC01CC-FDFA-4A09-856F-4FC3FBA8F31D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8FD-4073-B3C0-DBAB2835AF4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85%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8FD-4073-B3C0-DBAB2835AF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Previously</c:v>
                </c:pt>
                <c:pt idx="1">
                  <c:v>With PDF Reader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D-4073-B3C0-DBAB2835AF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818733423"/>
        <c:axId val="1818741743"/>
      </c:barChart>
      <c:catAx>
        <c:axId val="1818733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741743"/>
        <c:crosses val="autoZero"/>
        <c:auto val="1"/>
        <c:lblAlgn val="ctr"/>
        <c:lblOffset val="100"/>
        <c:noMultiLvlLbl val="0"/>
      </c:catAx>
      <c:valAx>
        <c:axId val="18187417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8733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tx1">
        <a:alpha val="69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0AAB5D-8130-4BC6-BE2D-48E19F518CB8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1F64AE83-66BB-4D72-861C-DF44EDFAB6CC}">
      <dgm:prSet phldrT="[Text]"/>
      <dgm:spPr>
        <a:solidFill>
          <a:schemeClr val="bg2">
            <a:alpha val="74902"/>
          </a:schemeClr>
        </a:solidFill>
      </dgm:spPr>
      <dgm:t>
        <a:bodyPr/>
        <a:lstStyle/>
        <a:p>
          <a:r>
            <a:rPr lang="en-US" dirty="0"/>
            <a:t>PDF</a:t>
          </a:r>
        </a:p>
      </dgm:t>
    </dgm:pt>
    <dgm:pt modelId="{E52E7E8A-CA1F-49A8-885B-2F7D02AA145A}" type="parTrans" cxnId="{C9E98AF6-4BA1-4884-A07C-FC50DB3A78D0}">
      <dgm:prSet/>
      <dgm:spPr/>
      <dgm:t>
        <a:bodyPr/>
        <a:lstStyle/>
        <a:p>
          <a:endParaRPr lang="en-US"/>
        </a:p>
      </dgm:t>
    </dgm:pt>
    <dgm:pt modelId="{A16697F1-054A-481B-B047-938DA0B5A73A}" type="sibTrans" cxnId="{C9E98AF6-4BA1-4884-A07C-FC50DB3A78D0}">
      <dgm:prSet/>
      <dgm:spPr/>
      <dgm:t>
        <a:bodyPr/>
        <a:lstStyle/>
        <a:p>
          <a:endParaRPr lang="en-US"/>
        </a:p>
      </dgm:t>
    </dgm:pt>
    <dgm:pt modelId="{5FE08530-B321-403F-9E78-425556737A66}">
      <dgm:prSet phldrT="[Text]"/>
      <dgm:spPr>
        <a:solidFill>
          <a:schemeClr val="bg2">
            <a:alpha val="76000"/>
          </a:schemeClr>
        </a:solidFill>
      </dgm:spPr>
      <dgm:t>
        <a:bodyPr/>
        <a:lstStyle/>
        <a:p>
          <a:r>
            <a:rPr lang="en-US" dirty="0"/>
            <a:t>XML</a:t>
          </a:r>
        </a:p>
      </dgm:t>
    </dgm:pt>
    <dgm:pt modelId="{15415171-D7A6-450B-B271-75815F0EB69C}" type="parTrans" cxnId="{11B8D415-0E46-478B-B077-52F7EE5CAE2E}">
      <dgm:prSet/>
      <dgm:spPr/>
      <dgm:t>
        <a:bodyPr/>
        <a:lstStyle/>
        <a:p>
          <a:endParaRPr lang="en-US"/>
        </a:p>
      </dgm:t>
    </dgm:pt>
    <dgm:pt modelId="{F08CB6F9-6487-4881-A461-A110DED547FC}" type="sibTrans" cxnId="{11B8D415-0E46-478B-B077-52F7EE5CAE2E}">
      <dgm:prSet/>
      <dgm:spPr/>
      <dgm:t>
        <a:bodyPr/>
        <a:lstStyle/>
        <a:p>
          <a:endParaRPr lang="en-US"/>
        </a:p>
      </dgm:t>
    </dgm:pt>
    <dgm:pt modelId="{B0662423-F43A-4D61-8D22-05C9C46CA2E0}">
      <dgm:prSet phldrT="[Text]"/>
      <dgm:spPr>
        <a:solidFill>
          <a:schemeClr val="bg2">
            <a:alpha val="76000"/>
          </a:schemeClr>
        </a:solidFill>
      </dgm:spPr>
      <dgm:t>
        <a:bodyPr/>
        <a:lstStyle/>
        <a:p>
          <a:pPr algn="l"/>
          <a:r>
            <a:rPr lang="en-US" dirty="0"/>
            <a:t>HTML </a:t>
          </a:r>
        </a:p>
      </dgm:t>
    </dgm:pt>
    <dgm:pt modelId="{6EC3F377-2CBD-47CF-A512-F8909C6F95B6}" type="parTrans" cxnId="{2D134463-9C49-4616-B1ED-3D9FC3D585A5}">
      <dgm:prSet/>
      <dgm:spPr/>
      <dgm:t>
        <a:bodyPr/>
        <a:lstStyle/>
        <a:p>
          <a:endParaRPr lang="en-US"/>
        </a:p>
      </dgm:t>
    </dgm:pt>
    <dgm:pt modelId="{5A674945-B13B-4561-BBEF-2CC4F671E264}" type="sibTrans" cxnId="{2D134463-9C49-4616-B1ED-3D9FC3D585A5}">
      <dgm:prSet/>
      <dgm:spPr/>
      <dgm:t>
        <a:bodyPr/>
        <a:lstStyle/>
        <a:p>
          <a:endParaRPr lang="en-US"/>
        </a:p>
      </dgm:t>
    </dgm:pt>
    <dgm:pt modelId="{B9655ADC-33AE-4DDF-8081-F905142E6A3F}" type="pres">
      <dgm:prSet presAssocID="{5E0AAB5D-8130-4BC6-BE2D-48E19F518CB8}" presName="arrowDiagram" presStyleCnt="0">
        <dgm:presLayoutVars>
          <dgm:chMax val="5"/>
          <dgm:dir/>
          <dgm:resizeHandles val="exact"/>
        </dgm:presLayoutVars>
      </dgm:prSet>
      <dgm:spPr/>
    </dgm:pt>
    <dgm:pt modelId="{4023ECBF-A680-4C6D-ACEF-621633021399}" type="pres">
      <dgm:prSet presAssocID="{5E0AAB5D-8130-4BC6-BE2D-48E19F518CB8}" presName="arrow" presStyleLbl="bgShp" presStyleIdx="0" presStyleCnt="1"/>
      <dgm:spPr>
        <a:solidFill>
          <a:schemeClr val="bg2"/>
        </a:solidFill>
        <a:ln>
          <a:noFill/>
        </a:ln>
      </dgm:spPr>
    </dgm:pt>
    <dgm:pt modelId="{3C058D5A-5F44-4C9F-8216-22FFAA48E87A}" type="pres">
      <dgm:prSet presAssocID="{5E0AAB5D-8130-4BC6-BE2D-48E19F518CB8}" presName="arrowDiagram3" presStyleCnt="0"/>
      <dgm:spPr/>
    </dgm:pt>
    <dgm:pt modelId="{1337FC94-04F6-445C-8ED9-B5DE7F42A57E}" type="pres">
      <dgm:prSet presAssocID="{1F64AE83-66BB-4D72-861C-DF44EDFAB6CC}" presName="bullet3a" presStyleLbl="node1" presStyleIdx="0" presStyleCnt="3"/>
      <dgm:spPr>
        <a:solidFill>
          <a:schemeClr val="bg2">
            <a:lumMod val="50000"/>
          </a:schemeClr>
        </a:solidFill>
      </dgm:spPr>
    </dgm:pt>
    <dgm:pt modelId="{4934DE5C-4E57-42E9-B230-34107C01C72E}" type="pres">
      <dgm:prSet presAssocID="{1F64AE83-66BB-4D72-861C-DF44EDFAB6CC}" presName="textBox3a" presStyleLbl="revTx" presStyleIdx="0" presStyleCnt="3" custScaleX="63928" custScaleY="44912" custLinFactNeighborX="-18954" custLinFactNeighborY="-201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B1BF86-3671-430C-9181-E11225C40998}" type="pres">
      <dgm:prSet presAssocID="{5FE08530-B321-403F-9E78-425556737A66}" presName="bullet3b" presStyleLbl="node1" presStyleIdx="1" presStyleCnt="3"/>
      <dgm:spPr>
        <a:solidFill>
          <a:schemeClr val="bg2">
            <a:lumMod val="50000"/>
          </a:schemeClr>
        </a:solidFill>
      </dgm:spPr>
    </dgm:pt>
    <dgm:pt modelId="{679BBBA6-C251-4C7B-8B62-B633F08B43AD}" type="pres">
      <dgm:prSet presAssocID="{5FE08530-B321-403F-9E78-425556737A66}" presName="textBox3b" presStyleLbl="revTx" presStyleIdx="1" presStyleCnt="3" custScaleX="72712" custScaleY="26404" custLinFactNeighborX="-13967" custLinFactNeighborY="-282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DC81F2-74BC-442E-A777-E6377EA83C73}" type="pres">
      <dgm:prSet presAssocID="{B0662423-F43A-4D61-8D22-05C9C46CA2E0}" presName="bullet3c" presStyleLbl="node1" presStyleIdx="2" presStyleCnt="3"/>
      <dgm:spPr>
        <a:solidFill>
          <a:schemeClr val="bg2">
            <a:lumMod val="50000"/>
          </a:schemeClr>
        </a:solidFill>
      </dgm:spPr>
    </dgm:pt>
    <dgm:pt modelId="{AA36E3C4-73E2-4987-BEC3-704613BD5319}" type="pres">
      <dgm:prSet presAssocID="{B0662423-F43A-4D61-8D22-05C9C46CA2E0}" presName="textBox3c" presStyleLbl="revTx" presStyleIdx="2" presStyleCnt="3" custScaleX="93601" custScaleY="17639" custLinFactNeighborX="-897" custLinFactNeighborY="-344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D6976E-23DA-4A5F-A37C-686F587CFD50}" type="presOf" srcId="{5FE08530-B321-403F-9E78-425556737A66}" destId="{679BBBA6-C251-4C7B-8B62-B633F08B43AD}" srcOrd="0" destOrd="0" presId="urn:microsoft.com/office/officeart/2005/8/layout/arrow2"/>
    <dgm:cxn modelId="{2D134463-9C49-4616-B1ED-3D9FC3D585A5}" srcId="{5E0AAB5D-8130-4BC6-BE2D-48E19F518CB8}" destId="{B0662423-F43A-4D61-8D22-05C9C46CA2E0}" srcOrd="2" destOrd="0" parTransId="{6EC3F377-2CBD-47CF-A512-F8909C6F95B6}" sibTransId="{5A674945-B13B-4561-BBEF-2CC4F671E264}"/>
    <dgm:cxn modelId="{BF884B03-006A-46DA-8FEF-8A3F5A552D8D}" type="presOf" srcId="{5E0AAB5D-8130-4BC6-BE2D-48E19F518CB8}" destId="{B9655ADC-33AE-4DDF-8081-F905142E6A3F}" srcOrd="0" destOrd="0" presId="urn:microsoft.com/office/officeart/2005/8/layout/arrow2"/>
    <dgm:cxn modelId="{C9E98AF6-4BA1-4884-A07C-FC50DB3A78D0}" srcId="{5E0AAB5D-8130-4BC6-BE2D-48E19F518CB8}" destId="{1F64AE83-66BB-4D72-861C-DF44EDFAB6CC}" srcOrd="0" destOrd="0" parTransId="{E52E7E8A-CA1F-49A8-885B-2F7D02AA145A}" sibTransId="{A16697F1-054A-481B-B047-938DA0B5A73A}"/>
    <dgm:cxn modelId="{DC29656C-559F-4EF3-850A-6FE6B552CB09}" type="presOf" srcId="{B0662423-F43A-4D61-8D22-05C9C46CA2E0}" destId="{AA36E3C4-73E2-4987-BEC3-704613BD5319}" srcOrd="0" destOrd="0" presId="urn:microsoft.com/office/officeart/2005/8/layout/arrow2"/>
    <dgm:cxn modelId="{11B8D415-0E46-478B-B077-52F7EE5CAE2E}" srcId="{5E0AAB5D-8130-4BC6-BE2D-48E19F518CB8}" destId="{5FE08530-B321-403F-9E78-425556737A66}" srcOrd="1" destOrd="0" parTransId="{15415171-D7A6-450B-B271-75815F0EB69C}" sibTransId="{F08CB6F9-6487-4881-A461-A110DED547FC}"/>
    <dgm:cxn modelId="{43220679-CE8E-42FD-9D3D-1AE15CB95FAD}" type="presOf" srcId="{1F64AE83-66BB-4D72-861C-DF44EDFAB6CC}" destId="{4934DE5C-4E57-42E9-B230-34107C01C72E}" srcOrd="0" destOrd="0" presId="urn:microsoft.com/office/officeart/2005/8/layout/arrow2"/>
    <dgm:cxn modelId="{8DC58E53-A726-431F-870F-227301213631}" type="presParOf" srcId="{B9655ADC-33AE-4DDF-8081-F905142E6A3F}" destId="{4023ECBF-A680-4C6D-ACEF-621633021399}" srcOrd="0" destOrd="0" presId="urn:microsoft.com/office/officeart/2005/8/layout/arrow2"/>
    <dgm:cxn modelId="{443A1854-F5EF-4C2A-9119-041826D932C8}" type="presParOf" srcId="{B9655ADC-33AE-4DDF-8081-F905142E6A3F}" destId="{3C058D5A-5F44-4C9F-8216-22FFAA48E87A}" srcOrd="1" destOrd="0" presId="urn:microsoft.com/office/officeart/2005/8/layout/arrow2"/>
    <dgm:cxn modelId="{A748F6E6-89B2-4745-B320-FF4F3694FE60}" type="presParOf" srcId="{3C058D5A-5F44-4C9F-8216-22FFAA48E87A}" destId="{1337FC94-04F6-445C-8ED9-B5DE7F42A57E}" srcOrd="0" destOrd="0" presId="urn:microsoft.com/office/officeart/2005/8/layout/arrow2"/>
    <dgm:cxn modelId="{9CA3E6E0-4571-4110-A12C-80A03F599EA5}" type="presParOf" srcId="{3C058D5A-5F44-4C9F-8216-22FFAA48E87A}" destId="{4934DE5C-4E57-42E9-B230-34107C01C72E}" srcOrd="1" destOrd="0" presId="urn:microsoft.com/office/officeart/2005/8/layout/arrow2"/>
    <dgm:cxn modelId="{49E27C7A-EC06-41CE-A882-A24DD442FCBB}" type="presParOf" srcId="{3C058D5A-5F44-4C9F-8216-22FFAA48E87A}" destId="{FBB1BF86-3671-430C-9181-E11225C40998}" srcOrd="2" destOrd="0" presId="urn:microsoft.com/office/officeart/2005/8/layout/arrow2"/>
    <dgm:cxn modelId="{9E2B2DE0-75C3-4BC8-AB41-E1E9944EC7FD}" type="presParOf" srcId="{3C058D5A-5F44-4C9F-8216-22FFAA48E87A}" destId="{679BBBA6-C251-4C7B-8B62-B633F08B43AD}" srcOrd="3" destOrd="0" presId="urn:microsoft.com/office/officeart/2005/8/layout/arrow2"/>
    <dgm:cxn modelId="{2A399B8F-16D8-498F-AC0E-6E1012FBFB1B}" type="presParOf" srcId="{3C058D5A-5F44-4C9F-8216-22FFAA48E87A}" destId="{6ADC81F2-74BC-442E-A777-E6377EA83C73}" srcOrd="4" destOrd="0" presId="urn:microsoft.com/office/officeart/2005/8/layout/arrow2"/>
    <dgm:cxn modelId="{30272DC1-FC61-456B-9877-CD1D4D95B8D1}" type="presParOf" srcId="{3C058D5A-5F44-4C9F-8216-22FFAA48E87A}" destId="{AA36E3C4-73E2-4987-BEC3-704613BD5319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DFCC61-0274-4A44-99FF-F0E0A94DB056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0650271-8B73-44B1-8476-3DE5B6E5B520}">
      <dgm:prSet phldrT="[Text]" custT="1"/>
      <dgm:spPr>
        <a:solidFill>
          <a:srgbClr val="7030A0"/>
        </a:solidFill>
      </dgm:spPr>
      <dgm:t>
        <a:bodyPr/>
        <a:lstStyle/>
        <a:p>
          <a:r>
            <a:rPr lang="en-CA" sz="2400" b="1" u="sng" dirty="0">
              <a:latin typeface="+mj-lt"/>
            </a:rPr>
            <a:t>Challenge 1:</a:t>
          </a:r>
          <a:r>
            <a:rPr lang="en-CA" sz="2400" dirty="0">
              <a:latin typeface="+mj-lt"/>
            </a:rPr>
            <a:t> </a:t>
          </a:r>
        </a:p>
        <a:p>
          <a:r>
            <a:rPr lang="en-CA" sz="2400" dirty="0">
              <a:latin typeface="+mj-lt"/>
            </a:rPr>
            <a:t>Read the PDF</a:t>
          </a:r>
          <a:endParaRPr lang="en-US" sz="2400" dirty="0">
            <a:latin typeface="+mj-lt"/>
          </a:endParaRPr>
        </a:p>
      </dgm:t>
    </dgm:pt>
    <dgm:pt modelId="{7260F65B-AE49-4BF8-8651-63F45872AEF6}" type="parTrans" cxnId="{380521A7-65D1-4B3A-9E65-FCF8803B0039}">
      <dgm:prSet/>
      <dgm:spPr/>
      <dgm:t>
        <a:bodyPr/>
        <a:lstStyle/>
        <a:p>
          <a:endParaRPr lang="en-US"/>
        </a:p>
      </dgm:t>
    </dgm:pt>
    <dgm:pt modelId="{F6C8EB18-CE07-41E1-8715-32D712FE9D1A}" type="sibTrans" cxnId="{380521A7-65D1-4B3A-9E65-FCF8803B0039}">
      <dgm:prSet/>
      <dgm:spPr>
        <a:solidFill>
          <a:schemeClr val="tx1"/>
        </a:solidFill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4489158-8D4D-4B21-A05F-F5BA5074EB67}">
      <dgm:prSet phldrT="[Text]"/>
      <dgm:spPr>
        <a:solidFill>
          <a:srgbClr val="FD8B8B"/>
        </a:solidFill>
      </dgm:spPr>
      <dgm:t>
        <a:bodyPr/>
        <a:lstStyle/>
        <a:p>
          <a:r>
            <a:rPr lang="en-CA" b="1" u="sng" dirty="0">
              <a:latin typeface="+mj-lt"/>
            </a:rPr>
            <a:t>Challenge 2: </a:t>
          </a:r>
          <a:r>
            <a:rPr lang="en-CA" dirty="0">
              <a:latin typeface="+mj-lt"/>
            </a:rPr>
            <a:t>Generate Labels </a:t>
          </a:r>
          <a:endParaRPr lang="en-US" dirty="0">
            <a:latin typeface="+mj-lt"/>
          </a:endParaRPr>
        </a:p>
      </dgm:t>
    </dgm:pt>
    <dgm:pt modelId="{822B5F4A-C21D-4B06-8E96-0E9D9B8A4A4D}" type="parTrans" cxnId="{E4C4CE12-0913-47BD-80D0-2899E011C610}">
      <dgm:prSet/>
      <dgm:spPr/>
      <dgm:t>
        <a:bodyPr/>
        <a:lstStyle/>
        <a:p>
          <a:endParaRPr lang="en-US"/>
        </a:p>
      </dgm:t>
    </dgm:pt>
    <dgm:pt modelId="{994CE750-25F4-4EEB-84CC-CC450DC76B94}" type="sibTrans" cxnId="{E4C4CE12-0913-47BD-80D0-2899E011C610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9764D81B-DB47-4EEB-BCFE-8400AA8BFF6F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CA" b="1" u="sng" dirty="0">
              <a:latin typeface="+mj-lt"/>
            </a:rPr>
            <a:t>Challenge 3: </a:t>
          </a:r>
          <a:r>
            <a:rPr lang="en-CA" dirty="0">
              <a:latin typeface="+mj-lt"/>
            </a:rPr>
            <a:t>Generate HTML and Link it with Database</a:t>
          </a:r>
          <a:endParaRPr lang="en-US" dirty="0">
            <a:latin typeface="+mj-lt"/>
          </a:endParaRPr>
        </a:p>
      </dgm:t>
    </dgm:pt>
    <dgm:pt modelId="{78FA6D0D-1606-453D-B8E7-FE7BD30A8A2F}" type="parTrans" cxnId="{184E3D30-82AC-46A7-BFDC-5E8B2A9FCF9A}">
      <dgm:prSet/>
      <dgm:spPr/>
      <dgm:t>
        <a:bodyPr/>
        <a:lstStyle/>
        <a:p>
          <a:endParaRPr lang="en-US"/>
        </a:p>
      </dgm:t>
    </dgm:pt>
    <dgm:pt modelId="{D4DA2BD1-9E82-4030-A9E9-B73EFFFAF0EC}" type="sibTrans" cxnId="{184E3D30-82AC-46A7-BFDC-5E8B2A9FCF9A}">
      <dgm:prSet/>
      <dgm:spPr/>
      <dgm:t>
        <a:bodyPr/>
        <a:lstStyle/>
        <a:p>
          <a:endParaRPr lang="en-US"/>
        </a:p>
      </dgm:t>
    </dgm:pt>
    <dgm:pt modelId="{B295267B-9808-402E-8E99-5D4C2EF0200C}" type="pres">
      <dgm:prSet presAssocID="{C3DFCC61-0274-4A44-99FF-F0E0A94DB056}" presName="Name0" presStyleCnt="0">
        <dgm:presLayoutVars>
          <dgm:dir/>
          <dgm:resizeHandles val="exact"/>
        </dgm:presLayoutVars>
      </dgm:prSet>
      <dgm:spPr/>
    </dgm:pt>
    <dgm:pt modelId="{7AC662E8-FBA0-4C4C-9BEE-ADD9A6540DCD}" type="pres">
      <dgm:prSet presAssocID="{00650271-8B73-44B1-8476-3DE5B6E5B52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FABFB-D69C-4746-8356-6C47BB0ED934}" type="pres">
      <dgm:prSet presAssocID="{F6C8EB18-CE07-41E1-8715-32D712FE9D1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FA62B4AB-9944-4502-87F0-D5B883D873F5}" type="pres">
      <dgm:prSet presAssocID="{F6C8EB18-CE07-41E1-8715-32D712FE9D1A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48FC2C84-33AE-4A96-9DDC-B4BF9F8739AA}" type="pres">
      <dgm:prSet presAssocID="{A4489158-8D4D-4B21-A05F-F5BA5074EB6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06994C-8A5A-4F0F-9297-B7DE2754B8FF}" type="pres">
      <dgm:prSet presAssocID="{994CE750-25F4-4EEB-84CC-CC450DC76B94}" presName="sibTrans" presStyleLbl="sibTrans2D1" presStyleIdx="1" presStyleCnt="2"/>
      <dgm:spPr/>
      <dgm:t>
        <a:bodyPr/>
        <a:lstStyle/>
        <a:p>
          <a:endParaRPr lang="en-US"/>
        </a:p>
      </dgm:t>
    </dgm:pt>
    <dgm:pt modelId="{CE0E8A3A-DAC1-4777-8BA8-5AAA884C630A}" type="pres">
      <dgm:prSet presAssocID="{994CE750-25F4-4EEB-84CC-CC450DC76B94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E7430753-95B5-4054-8C47-EC967547C796}" type="pres">
      <dgm:prSet presAssocID="{9764D81B-DB47-4EEB-BCFE-8400AA8BFF6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0521A7-65D1-4B3A-9E65-FCF8803B0039}" srcId="{C3DFCC61-0274-4A44-99FF-F0E0A94DB056}" destId="{00650271-8B73-44B1-8476-3DE5B6E5B520}" srcOrd="0" destOrd="0" parTransId="{7260F65B-AE49-4BF8-8651-63F45872AEF6}" sibTransId="{F6C8EB18-CE07-41E1-8715-32D712FE9D1A}"/>
    <dgm:cxn modelId="{A3DC3EC1-90EF-4FFB-A87C-D8BACBA9AE5D}" type="presOf" srcId="{F6C8EB18-CE07-41E1-8715-32D712FE9D1A}" destId="{730FABFB-D69C-4746-8356-6C47BB0ED934}" srcOrd="0" destOrd="0" presId="urn:microsoft.com/office/officeart/2005/8/layout/process1"/>
    <dgm:cxn modelId="{43966FE0-2643-4288-A492-9D8D03EDD157}" type="presOf" srcId="{00650271-8B73-44B1-8476-3DE5B6E5B520}" destId="{7AC662E8-FBA0-4C4C-9BEE-ADD9A6540DCD}" srcOrd="0" destOrd="0" presId="urn:microsoft.com/office/officeart/2005/8/layout/process1"/>
    <dgm:cxn modelId="{E4C4CE12-0913-47BD-80D0-2899E011C610}" srcId="{C3DFCC61-0274-4A44-99FF-F0E0A94DB056}" destId="{A4489158-8D4D-4B21-A05F-F5BA5074EB67}" srcOrd="1" destOrd="0" parTransId="{822B5F4A-C21D-4B06-8E96-0E9D9B8A4A4D}" sibTransId="{994CE750-25F4-4EEB-84CC-CC450DC76B94}"/>
    <dgm:cxn modelId="{B163458D-1F2B-40C3-8DAE-9D53A047F7C4}" type="presOf" srcId="{A4489158-8D4D-4B21-A05F-F5BA5074EB67}" destId="{48FC2C84-33AE-4A96-9DDC-B4BF9F8739AA}" srcOrd="0" destOrd="0" presId="urn:microsoft.com/office/officeart/2005/8/layout/process1"/>
    <dgm:cxn modelId="{0A9B5E94-88A1-4C89-BA65-13DBE9001417}" type="presOf" srcId="{9764D81B-DB47-4EEB-BCFE-8400AA8BFF6F}" destId="{E7430753-95B5-4054-8C47-EC967547C796}" srcOrd="0" destOrd="0" presId="urn:microsoft.com/office/officeart/2005/8/layout/process1"/>
    <dgm:cxn modelId="{F0F48A46-2FCB-461A-BBF8-91601AAD4549}" type="presOf" srcId="{C3DFCC61-0274-4A44-99FF-F0E0A94DB056}" destId="{B295267B-9808-402E-8E99-5D4C2EF0200C}" srcOrd="0" destOrd="0" presId="urn:microsoft.com/office/officeart/2005/8/layout/process1"/>
    <dgm:cxn modelId="{391C4108-2277-4913-9C92-042A2B1DD414}" type="presOf" srcId="{F6C8EB18-CE07-41E1-8715-32D712FE9D1A}" destId="{FA62B4AB-9944-4502-87F0-D5B883D873F5}" srcOrd="1" destOrd="0" presId="urn:microsoft.com/office/officeart/2005/8/layout/process1"/>
    <dgm:cxn modelId="{104FB966-00E0-40C4-973C-94CA7160E8F7}" type="presOf" srcId="{994CE750-25F4-4EEB-84CC-CC450DC76B94}" destId="{CE0E8A3A-DAC1-4777-8BA8-5AAA884C630A}" srcOrd="1" destOrd="0" presId="urn:microsoft.com/office/officeart/2005/8/layout/process1"/>
    <dgm:cxn modelId="{0F9BC94B-096A-4DA0-952F-34AB47F812EB}" type="presOf" srcId="{994CE750-25F4-4EEB-84CC-CC450DC76B94}" destId="{8706994C-8A5A-4F0F-9297-B7DE2754B8FF}" srcOrd="0" destOrd="0" presId="urn:microsoft.com/office/officeart/2005/8/layout/process1"/>
    <dgm:cxn modelId="{184E3D30-82AC-46A7-BFDC-5E8B2A9FCF9A}" srcId="{C3DFCC61-0274-4A44-99FF-F0E0A94DB056}" destId="{9764D81B-DB47-4EEB-BCFE-8400AA8BFF6F}" srcOrd="2" destOrd="0" parTransId="{78FA6D0D-1606-453D-B8E7-FE7BD30A8A2F}" sibTransId="{D4DA2BD1-9E82-4030-A9E9-B73EFFFAF0EC}"/>
    <dgm:cxn modelId="{3F754067-DE33-4ADF-8856-EFBEC89F8CB9}" type="presParOf" srcId="{B295267B-9808-402E-8E99-5D4C2EF0200C}" destId="{7AC662E8-FBA0-4C4C-9BEE-ADD9A6540DCD}" srcOrd="0" destOrd="0" presId="urn:microsoft.com/office/officeart/2005/8/layout/process1"/>
    <dgm:cxn modelId="{0971A5F3-AA1B-4E91-9BB3-1A2A5399F512}" type="presParOf" srcId="{B295267B-9808-402E-8E99-5D4C2EF0200C}" destId="{730FABFB-D69C-4746-8356-6C47BB0ED934}" srcOrd="1" destOrd="0" presId="urn:microsoft.com/office/officeart/2005/8/layout/process1"/>
    <dgm:cxn modelId="{69B65FA3-9751-4BB5-A99B-F365EC7F085E}" type="presParOf" srcId="{730FABFB-D69C-4746-8356-6C47BB0ED934}" destId="{FA62B4AB-9944-4502-87F0-D5B883D873F5}" srcOrd="0" destOrd="0" presId="urn:microsoft.com/office/officeart/2005/8/layout/process1"/>
    <dgm:cxn modelId="{AF6F8B3E-F8D7-48F4-9ECC-1EFF89D0D5D9}" type="presParOf" srcId="{B295267B-9808-402E-8E99-5D4C2EF0200C}" destId="{48FC2C84-33AE-4A96-9DDC-B4BF9F8739AA}" srcOrd="2" destOrd="0" presId="urn:microsoft.com/office/officeart/2005/8/layout/process1"/>
    <dgm:cxn modelId="{9A41307B-EB3B-4C11-B73C-1855D971985D}" type="presParOf" srcId="{B295267B-9808-402E-8E99-5D4C2EF0200C}" destId="{8706994C-8A5A-4F0F-9297-B7DE2754B8FF}" srcOrd="3" destOrd="0" presId="urn:microsoft.com/office/officeart/2005/8/layout/process1"/>
    <dgm:cxn modelId="{DA3FA641-ECFD-48AE-AD88-EF6C4A3D19F4}" type="presParOf" srcId="{8706994C-8A5A-4F0F-9297-B7DE2754B8FF}" destId="{CE0E8A3A-DAC1-4777-8BA8-5AAA884C630A}" srcOrd="0" destOrd="0" presId="urn:microsoft.com/office/officeart/2005/8/layout/process1"/>
    <dgm:cxn modelId="{89C986CF-E3DB-4920-9916-BAF8CD6ECD09}" type="presParOf" srcId="{B295267B-9808-402E-8E99-5D4C2EF0200C}" destId="{E7430753-95B5-4054-8C47-EC967547C79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2E0B22-6E27-4EA8-A413-6CE375CE9A1F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AE0DDF-B322-4DE1-B714-9223229C5695}">
      <dgm:prSet phldrT="[Text]" custT="1"/>
      <dgm:spPr>
        <a:solidFill>
          <a:srgbClr val="8DEE72">
            <a:alpha val="87000"/>
          </a:srgbClr>
        </a:solidFill>
      </dgm:spPr>
      <dgm:t>
        <a:bodyPr/>
        <a:lstStyle/>
        <a:p>
          <a:r>
            <a:rPr lang="en-US" sz="3200" b="0" dirty="0" smtClean="0">
              <a:latin typeface="Garamond" panose="02020404030301010803" pitchFamily="18" charset="0"/>
              <a:ea typeface="Times New Roman" panose="02020603050405020304" pitchFamily="18" charset="0"/>
            </a:rPr>
            <a:t>Things to keep in mind</a:t>
          </a:r>
          <a:endParaRPr lang="en-US" sz="3200" b="0" dirty="0">
            <a:latin typeface="Garamond" panose="02020404030301010803" pitchFamily="18" charset="0"/>
          </a:endParaRPr>
        </a:p>
      </dgm:t>
    </dgm:pt>
    <dgm:pt modelId="{0440A650-6835-4CEC-A635-24CEFB3B3D57}" type="sibTrans" cxnId="{7D37B278-A7E3-4C73-8C14-4477E73574BD}">
      <dgm:prSet/>
      <dgm:spPr/>
      <dgm:t>
        <a:bodyPr/>
        <a:lstStyle/>
        <a:p>
          <a:endParaRPr lang="en-US"/>
        </a:p>
      </dgm:t>
    </dgm:pt>
    <dgm:pt modelId="{17E1549B-09A1-4FB0-9E71-B55955617EC5}" type="parTrans" cxnId="{7D37B278-A7E3-4C73-8C14-4477E73574BD}">
      <dgm:prSet/>
      <dgm:spPr/>
      <dgm:t>
        <a:bodyPr/>
        <a:lstStyle/>
        <a:p>
          <a:endParaRPr lang="en-US"/>
        </a:p>
      </dgm:t>
    </dgm:pt>
    <dgm:pt modelId="{9B07AA2B-473C-4A38-8346-4F8AC34F3D21}" type="pres">
      <dgm:prSet presAssocID="{C52E0B22-6E27-4EA8-A413-6CE375CE9A1F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C3BF6FB8-0774-4066-A98F-0277D6E595A2}" type="pres">
      <dgm:prSet presAssocID="{C52E0B22-6E27-4EA8-A413-6CE375CE9A1F}" presName="arrowNode" presStyleLbl="node1" presStyleIdx="0" presStyleCnt="1" custAng="19704665" custScaleX="106578" custScaleY="69666" custLinFactX="-5197" custLinFactNeighborX="-100000" custLinFactNeighborY="-16928"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</dgm:spPr>
    </dgm:pt>
    <dgm:pt modelId="{41AB684F-2533-4A76-94F3-9019F29CA136}" type="pres">
      <dgm:prSet presAssocID="{66AE0DDF-B322-4DE1-B714-9223229C5695}" presName="txNode1" presStyleLbl="revTx" presStyleIdx="0" presStyleCnt="1" custScaleX="208924" custScaleY="66061" custLinFactY="81416" custLinFactNeighborX="-13076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80DC3E-0643-4871-BD0B-584EED7DBA61}" type="presOf" srcId="{66AE0DDF-B322-4DE1-B714-9223229C5695}" destId="{41AB684F-2533-4A76-94F3-9019F29CA136}" srcOrd="0" destOrd="0" presId="urn:microsoft.com/office/officeart/2009/3/layout/DescendingProcess"/>
    <dgm:cxn modelId="{7D37B278-A7E3-4C73-8C14-4477E73574BD}" srcId="{C52E0B22-6E27-4EA8-A413-6CE375CE9A1F}" destId="{66AE0DDF-B322-4DE1-B714-9223229C5695}" srcOrd="0" destOrd="0" parTransId="{17E1549B-09A1-4FB0-9E71-B55955617EC5}" sibTransId="{0440A650-6835-4CEC-A635-24CEFB3B3D57}"/>
    <dgm:cxn modelId="{FD66F4A1-4A6A-462F-88A0-804A085F0462}" type="presOf" srcId="{C52E0B22-6E27-4EA8-A413-6CE375CE9A1F}" destId="{9B07AA2B-473C-4A38-8346-4F8AC34F3D21}" srcOrd="0" destOrd="0" presId="urn:microsoft.com/office/officeart/2009/3/layout/DescendingProcess"/>
    <dgm:cxn modelId="{AD196418-254F-4CB1-8B39-73D7D7903DA7}" type="presParOf" srcId="{9B07AA2B-473C-4A38-8346-4F8AC34F3D21}" destId="{C3BF6FB8-0774-4066-A98F-0277D6E595A2}" srcOrd="0" destOrd="0" presId="urn:microsoft.com/office/officeart/2009/3/layout/DescendingProcess"/>
    <dgm:cxn modelId="{D2E58B05-6503-481E-8FF2-93782FD38CDA}" type="presParOf" srcId="{9B07AA2B-473C-4A38-8346-4F8AC34F3D21}" destId="{41AB684F-2533-4A76-94F3-9019F29CA136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3ECBF-A680-4C6D-ACEF-621633021399}">
      <dsp:nvSpPr>
        <dsp:cNvPr id="0" name=""/>
        <dsp:cNvSpPr/>
      </dsp:nvSpPr>
      <dsp:spPr>
        <a:xfrm>
          <a:off x="2174389" y="0"/>
          <a:ext cx="7326574" cy="4579109"/>
        </a:xfrm>
        <a:prstGeom prst="swooshArrow">
          <a:avLst>
            <a:gd name="adj1" fmla="val 25000"/>
            <a:gd name="adj2" fmla="val 25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37FC94-04F6-445C-8ED9-B5DE7F42A57E}">
      <dsp:nvSpPr>
        <dsp:cNvPr id="0" name=""/>
        <dsp:cNvSpPr/>
      </dsp:nvSpPr>
      <dsp:spPr>
        <a:xfrm>
          <a:off x="3104864" y="3160501"/>
          <a:ext cx="190490" cy="190490"/>
        </a:xfrm>
        <a:prstGeom prst="ellipse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34DE5C-4E57-42E9-B230-34107C01C72E}">
      <dsp:nvSpPr>
        <dsp:cNvPr id="0" name=""/>
        <dsp:cNvSpPr/>
      </dsp:nvSpPr>
      <dsp:spPr>
        <a:xfrm>
          <a:off x="3184439" y="3352973"/>
          <a:ext cx="1091309" cy="594348"/>
        </a:xfrm>
        <a:prstGeom prst="rect">
          <a:avLst/>
        </a:prstGeom>
        <a:solidFill>
          <a:schemeClr val="bg2">
            <a:alpha val="74902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937" tIns="0" rIns="0" bIns="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PDF</a:t>
          </a:r>
        </a:p>
      </dsp:txBody>
      <dsp:txXfrm>
        <a:off x="3184439" y="3352973"/>
        <a:ext cx="1091309" cy="594348"/>
      </dsp:txXfrm>
    </dsp:sp>
    <dsp:sp modelId="{FBB1BF86-3671-430C-9181-E11225C40998}">
      <dsp:nvSpPr>
        <dsp:cNvPr id="0" name=""/>
        <dsp:cNvSpPr/>
      </dsp:nvSpPr>
      <dsp:spPr>
        <a:xfrm>
          <a:off x="4786313" y="1915899"/>
          <a:ext cx="344348" cy="344348"/>
        </a:xfrm>
        <a:prstGeom prst="ellipse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BBBA6-C251-4C7B-8B62-B633F08B43AD}">
      <dsp:nvSpPr>
        <dsp:cNvPr id="0" name=""/>
        <dsp:cNvSpPr/>
      </dsp:nvSpPr>
      <dsp:spPr>
        <a:xfrm>
          <a:off x="4952808" y="2301331"/>
          <a:ext cx="1278551" cy="657732"/>
        </a:xfrm>
        <a:prstGeom prst="rect">
          <a:avLst/>
        </a:prstGeom>
        <a:solidFill>
          <a:schemeClr val="bg2">
            <a:alpha val="76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463" tIns="0" rIns="0" bIns="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XML</a:t>
          </a:r>
        </a:p>
      </dsp:txBody>
      <dsp:txXfrm>
        <a:off x="4952808" y="2301331"/>
        <a:ext cx="1278551" cy="657732"/>
      </dsp:txXfrm>
    </dsp:sp>
    <dsp:sp modelId="{6ADC81F2-74BC-442E-A777-E6377EA83C73}">
      <dsp:nvSpPr>
        <dsp:cNvPr id="0" name=""/>
        <dsp:cNvSpPr/>
      </dsp:nvSpPr>
      <dsp:spPr>
        <a:xfrm>
          <a:off x="6808448" y="1158514"/>
          <a:ext cx="476227" cy="476227"/>
        </a:xfrm>
        <a:prstGeom prst="ellipse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36E3C4-73E2-4987-BEC3-704613BD5319}">
      <dsp:nvSpPr>
        <dsp:cNvPr id="0" name=""/>
        <dsp:cNvSpPr/>
      </dsp:nvSpPr>
      <dsp:spPr>
        <a:xfrm>
          <a:off x="7087048" y="1609934"/>
          <a:ext cx="1645859" cy="561357"/>
        </a:xfrm>
        <a:prstGeom prst="rect">
          <a:avLst/>
        </a:prstGeom>
        <a:solidFill>
          <a:schemeClr val="bg2">
            <a:alpha val="76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343" tIns="0" rIns="0" bIns="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HTML </a:t>
          </a:r>
        </a:p>
      </dsp:txBody>
      <dsp:txXfrm>
        <a:off x="7087048" y="1609934"/>
        <a:ext cx="1645859" cy="5613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662E8-FBA0-4C4C-9BEE-ADD9A6540DCD}">
      <dsp:nvSpPr>
        <dsp:cNvPr id="0" name=""/>
        <dsp:cNvSpPr/>
      </dsp:nvSpPr>
      <dsp:spPr>
        <a:xfrm>
          <a:off x="9855" y="2216422"/>
          <a:ext cx="2945715" cy="1767429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400" b="1" u="sng" kern="1200" dirty="0">
              <a:latin typeface="+mj-lt"/>
            </a:rPr>
            <a:t>Challenge 1:</a:t>
          </a:r>
          <a:r>
            <a:rPr lang="en-CA" sz="2400" kern="1200" dirty="0">
              <a:latin typeface="+mj-lt"/>
            </a:rPr>
            <a:t>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400" kern="1200" dirty="0">
              <a:latin typeface="+mj-lt"/>
            </a:rPr>
            <a:t>Read the PDF</a:t>
          </a:r>
          <a:endParaRPr lang="en-US" sz="2400" kern="1200" dirty="0">
            <a:latin typeface="+mj-lt"/>
          </a:endParaRPr>
        </a:p>
      </dsp:txBody>
      <dsp:txXfrm>
        <a:off x="61621" y="2268188"/>
        <a:ext cx="2842183" cy="1663897"/>
      </dsp:txXfrm>
    </dsp:sp>
    <dsp:sp modelId="{730FABFB-D69C-4746-8356-6C47BB0ED934}">
      <dsp:nvSpPr>
        <dsp:cNvPr id="0" name=""/>
        <dsp:cNvSpPr/>
      </dsp:nvSpPr>
      <dsp:spPr>
        <a:xfrm>
          <a:off x="3250142" y="2734868"/>
          <a:ext cx="624491" cy="730537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>
            <a:solidFill>
              <a:schemeClr val="tx1"/>
            </a:solidFill>
          </a:endParaRPr>
        </a:p>
      </dsp:txBody>
      <dsp:txXfrm>
        <a:off x="3250142" y="2880975"/>
        <a:ext cx="437144" cy="438323"/>
      </dsp:txXfrm>
    </dsp:sp>
    <dsp:sp modelId="{48FC2C84-33AE-4A96-9DDC-B4BF9F8739AA}">
      <dsp:nvSpPr>
        <dsp:cNvPr id="0" name=""/>
        <dsp:cNvSpPr/>
      </dsp:nvSpPr>
      <dsp:spPr>
        <a:xfrm>
          <a:off x="4133857" y="2216422"/>
          <a:ext cx="2945715" cy="1767429"/>
        </a:xfrm>
        <a:prstGeom prst="roundRect">
          <a:avLst>
            <a:gd name="adj" fmla="val 10000"/>
          </a:avLst>
        </a:prstGeom>
        <a:solidFill>
          <a:srgbClr val="FD8B8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600" b="1" u="sng" kern="1200" dirty="0">
              <a:latin typeface="+mj-lt"/>
            </a:rPr>
            <a:t>Challenge 2: </a:t>
          </a:r>
          <a:r>
            <a:rPr lang="en-CA" sz="2600" kern="1200" dirty="0">
              <a:latin typeface="+mj-lt"/>
            </a:rPr>
            <a:t>Generate Labels </a:t>
          </a:r>
          <a:endParaRPr lang="en-US" sz="2600" kern="1200" dirty="0">
            <a:latin typeface="+mj-lt"/>
          </a:endParaRPr>
        </a:p>
      </dsp:txBody>
      <dsp:txXfrm>
        <a:off x="4185623" y="2268188"/>
        <a:ext cx="2842183" cy="1663897"/>
      </dsp:txXfrm>
    </dsp:sp>
    <dsp:sp modelId="{8706994C-8A5A-4F0F-9297-B7DE2754B8FF}">
      <dsp:nvSpPr>
        <dsp:cNvPr id="0" name=""/>
        <dsp:cNvSpPr/>
      </dsp:nvSpPr>
      <dsp:spPr>
        <a:xfrm>
          <a:off x="7374144" y="2734868"/>
          <a:ext cx="624491" cy="730537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7374144" y="2880975"/>
        <a:ext cx="437144" cy="438323"/>
      </dsp:txXfrm>
    </dsp:sp>
    <dsp:sp modelId="{E7430753-95B5-4054-8C47-EC967547C796}">
      <dsp:nvSpPr>
        <dsp:cNvPr id="0" name=""/>
        <dsp:cNvSpPr/>
      </dsp:nvSpPr>
      <dsp:spPr>
        <a:xfrm>
          <a:off x="8257859" y="2216422"/>
          <a:ext cx="2945715" cy="1767429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600" b="1" u="sng" kern="1200" dirty="0">
              <a:latin typeface="+mj-lt"/>
            </a:rPr>
            <a:t>Challenge 3: </a:t>
          </a:r>
          <a:r>
            <a:rPr lang="en-CA" sz="2600" kern="1200" dirty="0">
              <a:latin typeface="+mj-lt"/>
            </a:rPr>
            <a:t>Generate HTML and Link it with Database</a:t>
          </a:r>
          <a:endParaRPr lang="en-US" sz="2600" kern="1200" dirty="0">
            <a:latin typeface="+mj-lt"/>
          </a:endParaRPr>
        </a:p>
      </dsp:txBody>
      <dsp:txXfrm>
        <a:off x="8309625" y="2268188"/>
        <a:ext cx="2842183" cy="16638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F6FB8-0774-4066-A98F-0277D6E595A2}">
      <dsp:nvSpPr>
        <dsp:cNvPr id="0" name=""/>
        <dsp:cNvSpPr/>
      </dsp:nvSpPr>
      <dsp:spPr>
        <a:xfrm rot="2501039">
          <a:off x="1673183" y="46083"/>
          <a:ext cx="2689545" cy="4166682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B684F-2533-4A76-94F3-9019F29CA136}">
      <dsp:nvSpPr>
        <dsp:cNvPr id="0" name=""/>
        <dsp:cNvSpPr/>
      </dsp:nvSpPr>
      <dsp:spPr>
        <a:xfrm>
          <a:off x="657735" y="2057338"/>
          <a:ext cx="4607604" cy="572740"/>
        </a:xfrm>
        <a:prstGeom prst="rect">
          <a:avLst/>
        </a:prstGeom>
        <a:solidFill>
          <a:srgbClr val="8DEE72">
            <a:alpha val="87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0" kern="1200" dirty="0" smtClean="0">
              <a:latin typeface="Garamond" panose="02020404030301010803" pitchFamily="18" charset="0"/>
              <a:ea typeface="Times New Roman" panose="02020603050405020304" pitchFamily="18" charset="0"/>
            </a:rPr>
            <a:t>Things to keep in mind</a:t>
          </a:r>
          <a:endParaRPr lang="en-US" sz="3200" b="0" kern="1200" dirty="0">
            <a:latin typeface="Garamond" panose="02020404030301010803" pitchFamily="18" charset="0"/>
          </a:endParaRPr>
        </a:p>
      </dsp:txBody>
      <dsp:txXfrm>
        <a:off x="657735" y="2057338"/>
        <a:ext cx="4607604" cy="572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2763E-B77D-4384-9059-1C99385990A5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751C0-79A0-4609-8A4B-87063651B6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4433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- https://media.istockphoto.com/vectors/panoramic-view-of-the-mountain-landscape-with-fog-in-the-valley-below-vector-id665568676?k=6&amp;m=665568676&amp;s=612x612&amp;w=0&amp;h=85bhDOA7XaDARIjlXkI4GGqO6PEIvJBsQyNpj3dyV0U= </a:t>
            </a:r>
          </a:p>
          <a:p>
            <a:endParaRPr lang="en-US" dirty="0"/>
          </a:p>
          <a:p>
            <a:r>
              <a:rPr lang="en-US" dirty="0"/>
              <a:t>Stressed</a:t>
            </a:r>
            <a:r>
              <a:rPr lang="en-US" baseline="0" dirty="0"/>
              <a:t> Person - https://www.verywellmind.com/thmb/rXR1ZeQRZXEaaHPz_hcWcC6FPOQ=/2145x1397/filters:fill(ABEAC3,1)/stressedman-cbf6c8900b954de2b933018b6ae06ae3.jpg</a:t>
            </a:r>
          </a:p>
          <a:p>
            <a:endParaRPr lang="en-US" baseline="0" dirty="0"/>
          </a:p>
          <a:p>
            <a:r>
              <a:rPr lang="en-US" dirty="0"/>
              <a:t>Happy</a:t>
            </a:r>
            <a:r>
              <a:rPr lang="en-US" baseline="0" dirty="0"/>
              <a:t> IT person - https://usercontent2.hubstatic.com/12652087_f120.jpg</a:t>
            </a:r>
          </a:p>
          <a:p>
            <a:endParaRPr lang="en-US" baseline="0" dirty="0"/>
          </a:p>
          <a:p>
            <a:r>
              <a:rPr lang="en-US" baseline="0" dirty="0"/>
              <a:t>Happy Physician - https://images-platform.99static.com//68aXkyfGbZtJszNfLQ-J5A1_yEA=/477x439:1519x1480/fit-in/500x500/99designs-contests-attachments/117/117307/attachment_117307614</a:t>
            </a:r>
          </a:p>
          <a:p>
            <a:endParaRPr lang="en-US" baseline="0" dirty="0"/>
          </a:p>
          <a:p>
            <a:r>
              <a:rPr lang="en-US" baseline="0" dirty="0"/>
              <a:t>Clock - https://listimg.pinclipart.com/picdir/s/485-4856395_clock-clip-art-clock-gif-transparent-background-png.png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49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6076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0197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1521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Previously, 5% automation comes from using tools like nitro pro to create interactive pdfs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using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EMR, where they can drag and drop stuff rather than write code line one by one for each of the elements.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3999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- https://media.istockphoto.com/vectors/panoramic-view-of-the-mountain-landscape-with-fog-in-the-valley-below-vector-id665568676?k=6&amp;m=665568676&amp;s=612x612&amp;w=0&amp;h=85bhDOA7XaDARIjlXkI4GGqO6PEIvJBsQyNpj3dyV0U= </a:t>
            </a:r>
          </a:p>
          <a:p>
            <a:endParaRPr lang="en-US" dirty="0"/>
          </a:p>
          <a:p>
            <a:r>
              <a:rPr lang="en-US" dirty="0"/>
              <a:t>Stressed</a:t>
            </a:r>
            <a:r>
              <a:rPr lang="en-US" baseline="0" dirty="0"/>
              <a:t> Person - https://www.verywellmind.com/thmb/rXR1ZeQRZXEaaHPz_hcWcC6FPOQ=/2145x1397/filters:fill(ABEAC3,1)/stressedman-cbf6c8900b954de2b933018b6ae06ae3.jpg</a:t>
            </a:r>
          </a:p>
          <a:p>
            <a:endParaRPr lang="en-US" baseline="0" dirty="0"/>
          </a:p>
          <a:p>
            <a:r>
              <a:rPr lang="en-US" dirty="0"/>
              <a:t>Happy</a:t>
            </a:r>
            <a:r>
              <a:rPr lang="en-US" baseline="0" dirty="0"/>
              <a:t> IT person - https://usercontent2.hubstatic.com/12652087_f120.jpg</a:t>
            </a:r>
          </a:p>
          <a:p>
            <a:endParaRPr lang="en-US" baseline="0" dirty="0"/>
          </a:p>
          <a:p>
            <a:r>
              <a:rPr lang="en-US" baseline="0" dirty="0"/>
              <a:t>Happy Physician - https://images-platform.99static.com//68aXkyfGbZtJszNfLQ-J5A1_yEA=/477x439:1519x1480/fit-in/500x500/99designs-contests-attachments/117/117307/attachment_117307614</a:t>
            </a:r>
          </a:p>
          <a:p>
            <a:endParaRPr lang="en-US" baseline="0" dirty="0"/>
          </a:p>
          <a:p>
            <a:r>
              <a:rPr lang="en-US" baseline="0" dirty="0"/>
              <a:t>Clock - https://listimg.pinclipart.com/picdir/s/485-4856395_clock-clip-art-clock-gif-transparent-background-png.png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7497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6967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4903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- https://media.istockphoto.com/vectors/panoramic-view-of-the-mountain-landscape-with-fog-in-the-valley-below-vector-id665568676?k=6&amp;m=665568676&amp;s=612x612&amp;w=0&amp;h=85bhDOA7XaDARIjlXkI4GGqO6PEIvJBsQyNpj3dyV0U= </a:t>
            </a:r>
          </a:p>
          <a:p>
            <a:endParaRPr lang="en-US" dirty="0"/>
          </a:p>
          <a:p>
            <a:r>
              <a:rPr lang="en-US" dirty="0"/>
              <a:t>Stressed</a:t>
            </a:r>
            <a:r>
              <a:rPr lang="en-US" baseline="0" dirty="0"/>
              <a:t> Person - https://www.verywellmind.com/thmb/rXR1ZeQRZXEaaHPz_hcWcC6FPOQ=/2145x1397/filters:fill(ABEAC3,1)/stressedman-cbf6c8900b954de2b933018b6ae06ae3.jpg</a:t>
            </a:r>
          </a:p>
          <a:p>
            <a:endParaRPr lang="en-US" baseline="0" dirty="0"/>
          </a:p>
          <a:p>
            <a:r>
              <a:rPr lang="en-US" dirty="0"/>
              <a:t>Happy</a:t>
            </a:r>
            <a:r>
              <a:rPr lang="en-US" baseline="0" dirty="0"/>
              <a:t> IT person - https://usercontent2.hubstatic.com/12652087_f120.jpg</a:t>
            </a:r>
          </a:p>
          <a:p>
            <a:endParaRPr lang="en-US" baseline="0" dirty="0"/>
          </a:p>
          <a:p>
            <a:r>
              <a:rPr lang="en-US" baseline="0" dirty="0"/>
              <a:t>Happy Physician - https://images-platform.99static.com//68aXkyfGbZtJszNfLQ-J5A1_yEA=/477x439:1519x1480/fit-in/500x500/99designs-contests-attachments/117/117307/attachment_117307614</a:t>
            </a:r>
          </a:p>
          <a:p>
            <a:endParaRPr lang="en-US" baseline="0" dirty="0"/>
          </a:p>
          <a:p>
            <a:r>
              <a:rPr lang="en-US" baseline="0" dirty="0"/>
              <a:t>Clock - https://listimg.pinclipart.com/picdir/s/485-4856395_clock-clip-art-clock-gif-transparent-background-png.png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7568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- https://media.istockphoto.com/vectors/panoramic-view-of-the-mountain-landscape-with-fog-in-the-valley-below-vector-id665568676?k=6&amp;m=665568676&amp;s=612x612&amp;w=0&amp;h=85bhDOA7XaDARIjlXkI4GGqO6PEIvJBsQyNpj3dyV0U= </a:t>
            </a:r>
          </a:p>
          <a:p>
            <a:endParaRPr lang="en-US" dirty="0"/>
          </a:p>
          <a:p>
            <a:r>
              <a:rPr lang="en-US" dirty="0"/>
              <a:t>Stressed</a:t>
            </a:r>
            <a:r>
              <a:rPr lang="en-US" baseline="0" dirty="0"/>
              <a:t> Person - https://www.verywellmind.com/thmb/rXR1ZeQRZXEaaHPz_hcWcC6FPOQ=/2145x1397/filters:fill(ABEAC3,1)/stressedman-cbf6c8900b954de2b933018b6ae06ae3.jpg</a:t>
            </a:r>
          </a:p>
          <a:p>
            <a:endParaRPr lang="en-US" baseline="0" dirty="0"/>
          </a:p>
          <a:p>
            <a:r>
              <a:rPr lang="en-US" dirty="0"/>
              <a:t>Happy</a:t>
            </a:r>
            <a:r>
              <a:rPr lang="en-US" baseline="0" dirty="0"/>
              <a:t> IT person - https://usercontent2.hubstatic.com/12652087_f120.jpg</a:t>
            </a:r>
          </a:p>
          <a:p>
            <a:endParaRPr lang="en-US" baseline="0" dirty="0"/>
          </a:p>
          <a:p>
            <a:r>
              <a:rPr lang="en-US" baseline="0" dirty="0"/>
              <a:t>Happy Physician - https://images-platform.99static.com//68aXkyfGbZtJszNfLQ-J5A1_yEA=/477x439:1519x1480/fit-in/500x500/99designs-contests-attachments/117/117307/attachment_117307614</a:t>
            </a:r>
          </a:p>
          <a:p>
            <a:endParaRPr lang="en-US" baseline="0" dirty="0"/>
          </a:p>
          <a:p>
            <a:r>
              <a:rPr lang="en-US" baseline="0" dirty="0"/>
              <a:t>Clock - https://listimg.pinclipart.com/picdir/s/485-4856395_clock-clip-art-clock-gif-transparent-background-png.png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245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- https://media.istockphoto.com/vectors/panoramic-view-of-the-mountain-landscape-with-fog-in-the-valley-below-vector-id665568676?k=6&amp;m=665568676&amp;s=612x612&amp;w=0&amp;h=85bhDOA7XaDARIjlXkI4GGqO6PEIvJBsQyNpj3dyV0U= </a:t>
            </a:r>
          </a:p>
          <a:p>
            <a:endParaRPr lang="en-US" dirty="0"/>
          </a:p>
          <a:p>
            <a:r>
              <a:rPr lang="en-US" dirty="0"/>
              <a:t>Stressed</a:t>
            </a:r>
            <a:r>
              <a:rPr lang="en-US" baseline="0" dirty="0"/>
              <a:t> Person - https://www.verywellmind.com/thmb/rXR1ZeQRZXEaaHPz_hcWcC6FPOQ=/2145x1397/filters:fill(ABEAC3,1)/stressedman-cbf6c8900b954de2b933018b6ae06ae3.jpg</a:t>
            </a:r>
          </a:p>
          <a:p>
            <a:endParaRPr lang="en-US" baseline="0" dirty="0"/>
          </a:p>
          <a:p>
            <a:r>
              <a:rPr lang="en-US" dirty="0"/>
              <a:t>Happy</a:t>
            </a:r>
            <a:r>
              <a:rPr lang="en-US" baseline="0" dirty="0"/>
              <a:t> IT person - https://usercontent2.hubstatic.com/12652087_f120.jpg</a:t>
            </a:r>
          </a:p>
          <a:p>
            <a:endParaRPr lang="en-US" baseline="0" dirty="0"/>
          </a:p>
          <a:p>
            <a:r>
              <a:rPr lang="en-US" baseline="0" dirty="0"/>
              <a:t>Happy Physician - https://images-platform.99static.com//68aXkyfGbZtJszNfLQ-J5A1_yEA=/477x439:1519x1480/fit-in/500x500/99designs-contests-attachments/117/117307/attachment_117307614</a:t>
            </a:r>
          </a:p>
          <a:p>
            <a:endParaRPr lang="en-US" baseline="0" dirty="0"/>
          </a:p>
          <a:p>
            <a:r>
              <a:rPr lang="en-US" baseline="0" dirty="0"/>
              <a:t>Clock - https://listimg.pinclipart.com/picdir/s/485-4856395_clock-clip-art-clock-gif-transparent-background-png.png</a:t>
            </a:r>
          </a:p>
          <a:p>
            <a:endParaRPr lang="en-US" baseline="0" dirty="0"/>
          </a:p>
          <a:p>
            <a:r>
              <a:rPr lang="en-US" baseline="0" dirty="0"/>
              <a:t>Seneca Reader Background - https://www.exoticca.com/uk/magazine/wp-content/uploads/2021/06/mt.-fuji-BLOG-mountains.png</a:t>
            </a:r>
          </a:p>
          <a:p>
            <a:endParaRPr lang="en-US" baseline="0" dirty="0"/>
          </a:p>
          <a:p>
            <a:r>
              <a:rPr lang="en-US" baseline="0" dirty="0"/>
              <a:t>Snapping fingers -https://image.shutterstock.com/image-vector/snapping-fingers-clip-art-line-260nw-1655566411.jpg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6497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0912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745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402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8186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Link - 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751C0-79A0-4609-8A4B-87063651B6BA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2964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05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1188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177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89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43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795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74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44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740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929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0075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2A981-F94E-484B-AB27-43A30E813FB4}" type="datetimeFigureOut">
              <a:rPr lang="en-CA" smtClean="0"/>
              <a:t>2021-09-16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BEC3E-F166-43C6-9211-B1F0ED8F8C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741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microsoft.com/office/2007/relationships/hdphoto" Target="../media/hdphoto1.wdp"/><Relationship Id="rId3" Type="http://schemas.openxmlformats.org/officeDocument/2006/relationships/notesSlide" Target="../notesSlides/notesSlide1.xml"/><Relationship Id="rId7" Type="http://schemas.openxmlformats.org/officeDocument/2006/relationships/diagramLayout" Target="../diagrams/layout1.xml"/><Relationship Id="rId12" Type="http://schemas.openxmlformats.org/officeDocument/2006/relationships/image" Target="../media/image4.png"/><Relationship Id="rId17" Type="http://schemas.microsoft.com/office/2007/relationships/hdphoto" Target="../media/hdphoto3.wdp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.png"/><Relationship Id="rId1" Type="http://schemas.openxmlformats.org/officeDocument/2006/relationships/tags" Target="../tags/tag1.xml"/><Relationship Id="rId6" Type="http://schemas.openxmlformats.org/officeDocument/2006/relationships/diagramData" Target="../diagrams/data1.xml"/><Relationship Id="rId11" Type="http://schemas.openxmlformats.org/officeDocument/2006/relationships/image" Target="../media/image3.jpeg"/><Relationship Id="rId5" Type="http://schemas.openxmlformats.org/officeDocument/2006/relationships/image" Target="../media/image2.png"/><Relationship Id="rId15" Type="http://schemas.microsoft.com/office/2007/relationships/hdphoto" Target="../media/hdphoto2.wdp"/><Relationship Id="rId10" Type="http://schemas.microsoft.com/office/2007/relationships/diagramDrawing" Target="../diagrams/drawing1.xml"/><Relationship Id="rId4" Type="http://schemas.openxmlformats.org/officeDocument/2006/relationships/image" Target="../media/image1.jpg"/><Relationship Id="rId9" Type="http://schemas.openxmlformats.org/officeDocument/2006/relationships/diagramColors" Target="../diagrams/colors1.xml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19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chart" Target="../charts/chart1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3.png"/><Relationship Id="rId7" Type="http://schemas.openxmlformats.org/officeDocument/2006/relationships/diagramLayout" Target="../diagrams/layout3.xml"/><Relationship Id="rId12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3.xml"/><Relationship Id="rId11" Type="http://schemas.openxmlformats.org/officeDocument/2006/relationships/image" Target="../media/image5.png"/><Relationship Id="rId5" Type="http://schemas.openxmlformats.org/officeDocument/2006/relationships/image" Target="../media/image11.png"/><Relationship Id="rId10" Type="http://schemas.microsoft.com/office/2007/relationships/diagramDrawing" Target="../diagrams/drawing3.xml"/><Relationship Id="rId4" Type="http://schemas.openxmlformats.org/officeDocument/2006/relationships/image" Target="../media/image10.png"/><Relationship Id="rId9" Type="http://schemas.openxmlformats.org/officeDocument/2006/relationships/diagramColors" Target="../diagrams/colors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usercontent2.hubstatic.com/12652087_f120.jpg" TargetMode="External"/><Relationship Id="rId3" Type="http://schemas.openxmlformats.org/officeDocument/2006/relationships/notesSlide" Target="../notesSlides/notesSlide16.xml"/><Relationship Id="rId7" Type="http://schemas.openxmlformats.org/officeDocument/2006/relationships/hyperlink" Target="https://www.verywellmind.com/thmb/rXR1ZeQRZXEaaHPz_hcWcC6FPOQ=/2145x1397/filters:fill(ABEAC3,1)/stressedman-cbf6c8900b954de2b933018b6ae06ae3.jpg" TargetMode="External"/><Relationship Id="rId12" Type="http://schemas.openxmlformats.org/officeDocument/2006/relationships/hyperlink" Target="https://www.google.ca/url?sa=t&amp;rct=j&amp;q=&amp;esrc=s&amp;source=web&amp;cd=&amp;ved=2ahUKEwjtqtmB0r3yAhUJCs0KHa6GDNoQFnoECBUQAQ&amp;url=https%3A%2F%2Fnottingham-repository.worktribe.com%2FOutputFile%2F1020892&amp;usg=AOvVaw27mhMtm_Edc4jD4CQ5hU5t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hyperlink" Target="https://media.istockphoto.com/vectors/panoramic-view-of-the-mountain-landscape-with-fog-in-the-valley-below-vector-id665568676?k=6&amp;m=665568676&amp;s=612x612&amp;w=0&amp;h=85bhDOA7XaDARIjlXkI4GGqO6PEIvJBsQyNpj3dyV0U" TargetMode="External"/><Relationship Id="rId11" Type="http://schemas.openxmlformats.org/officeDocument/2006/relationships/hyperlink" Target="https://image.shutterstock.com/image-vector/snapping-fingers-clip-art-line-260nw-1655566411.jpg" TargetMode="External"/><Relationship Id="rId5" Type="http://schemas.openxmlformats.org/officeDocument/2006/relationships/hyperlink" Target="https://listimg.pinclipart.com/picdir/s/485-4856395_clock-clip-art-clock-gif-transparent-background-png.png" TargetMode="External"/><Relationship Id="rId10" Type="http://schemas.openxmlformats.org/officeDocument/2006/relationships/hyperlink" Target="https://www.exoticca.com/uk/magazine/wp-content/uploads/2021/06/mt.-fuji-BLOG-mountains.png" TargetMode="External"/><Relationship Id="rId4" Type="http://schemas.openxmlformats.org/officeDocument/2006/relationships/image" Target="../media/image23.jpg"/><Relationship Id="rId9" Type="http://schemas.openxmlformats.org/officeDocument/2006/relationships/hyperlink" Target="https://images-platform.99static.com/68aXkyfGbZtJszNfLQ-J5A1_yEA=/477x439:1519x1480/fit-in/500x500/99designs-contests-attachments/117/117307/attachment_11730761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3.jpe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19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VQAAAB4CAYAAAAdUnnOAAAAAXNSR0IArs4c6QAAAARnQU1BAACxjwv8YQUAAAAJcEhZcwAADsMAAA7DAcdvqGQAADQTSURBVHhe7Z1bjh1FtoabM4GGd0vYOlJJfmo8AswIMCNoGEHjEYBHAIwAGIHNCAwjwDxZKqmFkfwOPYI+/78r0me7vC8ZKy4Zmfv7pFDuKrt2xj1W/LEi4m8AAAAAAAAAAAAAAAAAAAAAAAAAAAAAAAAAAAAAAAAAAAAAAAAAAAAAAAAAAAAAAAAAAAAAAAAAAAAAAAAAAAAAAAAAAAAAAAAAAAAAAAAAAAAAAAAAAAAAAAAAAAAAAAAAAAAAAAAAAAAAAAAAAAAAAAAAAAAAAAAAAAAAAAAAAAAAAAAAAAAAAAAAAAAAAAAAAAAAAAAAAAAAAAAAAFCD99Jzca7v3/lID4e7Cv9QeD8F/+4YP6fnXwq/KbxyuHr5evo9AAAAAAAAAAAAQDUWE1Sv79+xcPpI4eP0rM0LBQurv/h59fK1RVcAAAAAAAAAAACAMF0F1ev7d+xxavH0XwqnPE9bYIH1J4VnVy9f+zMAAAAAAAAAAABAFl0E1SSkfqlgIdWfl8ZHAzxTeILnKgAAAAAAAAAAAMyluaB6ff/O53p8ozCCkHqbTzhvFQAAAAAAAAAAAObyP+lZHXulKjzXx+8VRhRTAQAAAAAAAAAAALJoIqhe39zY/7vCw90vAAAAAAAAAAAAADZAdUE1bfH/VQGvVAAAAAAAAAAAANgUVQXV6/t3fIO/t/gDAAAAAAAAAAAAbI5qgmra5o+YCgAAAAAAAAAAAJuliqB6ff+Ot/c/VWCbPwAAAAAAAAAAAGyWWh6qXyncvfnYjZ8V/rr5CAAAAAAAAAAAANCe99IzzPX9OxZSfaN/S14pfKfw4urlawupb5Hi4CMHPlZ4mD7P4ZND3wcAAAAAAAAAAABwiBqCqs9N9c3+LbCQ+vjq5etnNz/OIwmsviDrXwqnPGcRVAEAAAAAAAAAAGA2RYJqY+/UFwoWPIu29SuO9lj9p8Ih0RdBFQAAAAAAAAAAAGZTeoZqK8/UKmKqsWCq8IU+3lN4osC5qwAAAAAAAAAAABCiVFD9ND1r423+VYVPfd8rha/1EWEVAAAAAAAAAAAAQoS3/Dfc7u+Lpx6kz81Q/N/3s7ZwCwAAAAAAAAAAANulxEN17k36ufyUnk2xkIqYCgAAAAAAAAAAADmMKKgCAAAAAAAAAAAADEmJoPr39KxNq+8FAAAAAAAAAAAAKKLkDNXnejy8+akqvjzKF0cBAAAAAAAAzOJ/P7zrez4cfF/GoR2VP6fni3//8Yrj3wAGRW3ZWtPtdvwPBf/ul91P/4/b9V9q0y9ufgTow4iCqvnk6uXrabC7GNJFX+4wHD5U8M/HsAHwm8IrBV/kReexclT+LvepDlx8+Ss/3L84D6Z8+Dg9D7E/qO76jpH6kFtla06lxWX5HwWXsT97kcnlDDORAfa1Hl/d/DQL5/W9pSdWirfH1ZZM/cbErn71MD6Vts/1+OfNT82Y2o6Z2k+XCXOk7BSvT9LHoeiZlk71oiY/Kq0/pM+zUBq/0WPq+1uwP/55rNjZBT3q/Ugon53HzuteOJ//uPm4wzaH+9Nu43WHulWb7PYzB+WD7atHCratJgEmB5edxwu3pZ9btp0F6mkxyo/Fxirll8vSl2DnlOm3ivPj9HkRFO/eY9sh+6drf1QD5dt+Oy7p2960aeXBs91vKqO4DmX3KT6R8eCx4uR8ggJGFVTdEdy72vilUcpDDw7uOD5ViBgA+ziv3Hn4Uq9no+VdEpSm9E31xh2mf+d/Oyuip+/w33plahLaJrFtGjyMnxYNfh5ZiGpQ/h4wflGaqxurrVFeuBydB9MgOpVrDVyvnD+/KW8stDUlleuUlqnOljLVb7dv12sGvxPIqPhTj9z2ZKPi2/R5ERTv/6aPS/Bm/GhhgCttuSJ3TZyeXfoaGtbZZae4hG2wlvRMy8L1IsITpTVrHFEaW9rLp/C44XpvkahJux4J5bPzOHuC24Bu+b5g3YqS3X5Okcrc/UftPPA44fGihfg7Sj2djfJhsbFK+WVh8vubn2bjNrjoIrniPcrYNtk/U3+0WJ4cQ3nludK/FDwnLpkLH8Npdpv2go7zogqK91B2n+ITGQ8+qZknl8qogqqxYGCRbbiGX4ryzvk2dRwtmDqOJzUERcXX8XR8c9gXUOdwUFBNQtuUVxGRzen/UeGHGnlRg5SfXrVsWf42Ar8bJc2HSGU75YXrS3OUH80GstSue3mLuFy/U3C93lwfWULQ+DZeyV/0uJmIcdYI98XfKT+qiY9K2yiTC7cXtx17sFRrO6MZ1iX0TMtA9WIuaxJUb2O7emcP1az7o6B8dh6PKFS5H3V/Wn3SOlDdmksVQTWVdQsh9TZv7GnFu4o9PXA9PYrSvthYpfz6VY+IXf2F4r2Yg4niPerY5jxxO1x8ftixHe/jftjpL+6PFX8EVdhRcilVaw8pd56/Xt94JW4CpeVzBW9bcIVvJaYZC5kWFX7X+75XKPL2u3r52sagO1430rmhaIXJcXbc9dH59aVCNA3+O3fWVfKiBL17Kv+nCq3L33k2pbnFal8YxeehgvPAebG27Wqn6CYMC9dj553LuHhysjGiW6zuJuMObvrwpzbONpgn7g93Y4LS9rXCUP0jQEM8Pnnc+FP1/nuFxeyhC8P2nvtSh83MaZZCeeg63EtIfmNPpzbDeNER5bfLONpmch2BLoWdPpDq8yJjgN+r4Dbcqx3v4/dN/TFjIFShRFCdzuloiSu6RdVVCwaK/0cK7jQsEPZuvO44nYc2CMJcvXz9hR4tVzDeDJipvC22Oe41mfKia33S+ywgeoV1qfK36FZU/jVI+TANoC0F5e4oXS7X2vV1DjtxSO93GV/8RE3GkfOgxDjDAH+byfD0BHZrTMLqr6neAFwSO9tAdR+RqB/uT93fsAgawPVUwbb0Uvbs1GYWt6cviJIzSD9SWfUW69bEbk6sPOo6d9H7pjn+0mXj9+8W1m9+BIhTIqj2dA+eBIPVdYyKsyeiNgCWjLuN5W8Ul+cKJYazRdVWvK+4WXh2XrXcIjEJUKV5cRZ/v8K0kr7khH0q/6et03wIvfOuwiSkbtW4WUJM3ceCrhcLlo7H0pQKoo9kXPVe9FgDXypfbHh37z86sGs7Stultx24TFzvEYn68pXyGyE7g5RXS9vSZmdPKz54tzUm5W/puFwiyF4Crs/ui5ovmrs8FVrP8SO4P3Z7pj+GMCNv+b+NO9bnFmYs0Nz8alySiLTkSuohdqsxilfIIEnncbY6j8YXM/U0lpwXrktNOtCUx07PSOVvr9Cux2joXU7/0gsKTUl1aBTPRh/xcJHCUDKGaqQdL9XD7Pq0DRudnlQgqsIl4jZtkcjHfGy1fY+G+xrbiDAPHxPVzXadgW1aL8RtarfVYNQYjz9XGQ2vGQyAF80jdw/MQt/ttuu54EhteJ+pPY8aPxicsKCaLkJZ4qbpSRRc9DzMUyheI3ccNpYtJEbj5lugW+D49Dbk/c7qoqq+byfWKoxY/m4zJeU/C+epgg1gr3pufYJmg3qkNF6qqFpr8cIG+NbrbJRdn7nh/EFUhUtmt+jKpLIb3pLcTMTYCsojb8kdcVHe4+DHNx+hAbUWtxnT52Hbt/r2d33nNCce3W7czY8Z/yBCiYeq8W2hS+EOcjhhVXHZTTgVRu44HLeQqJYuqNoSzoNqWx2SkLXZ8p+Dvnf3/QqXsnI/2vYV4yMeLs0oqLW1y/UXr5PjuF5tWQSwp96ltR2ACSaVfbGIwXELR1DeuD6OaGMZ79p7cvMRaqJy91yq1jyKXUfz8fb3aosXaRxZg5g64XjaGQggi1JB1du/7am6JMMIq0nAWEvH4ThaVIvEtef5uT3w7fvFAkr6jrUIDbtBI1j+R0ltwIeNX8RkLJX5ov3OEVyuzc9EGoVkfNcsh1EncKPgs2a3Kjq77eA1BpeM2wCiaj8sYlS1xTbEyHbMF//+49XSc+CtUlME9WVmthFhHlXsnzR+WBNZG4/TE2A2RYJq2vY/isfiosJqEpLWtApjdkbzzccsvCq7NezRFy67VP5rm4S7nVRbiUvtbm1toJSRV74fqkwuxdOy9sUDPjx/xC2GI2FPzq22dW/FZQIGl8zOPkyTYmiL8xov1Vuo7tmmHNWGefLvP15tzblkCJLtVbvfwUt1PrZ/i+wf/f1u/FBYm43oRZKt7cSFDpR6qBpvdxhphW4SVr8uEchySO+xMFX7fRYuv1VwHk+hdkP3zfq5Z6b8kZ5bwoZbyKBN5d9i4OhR/hbdis/MadgGhkVpdp0ZXXTbvBGZJvwtygED/DSu/1sWHfFShktnN66nyTG05V/k8zuUiKmel9p+/kzhk3//8eo9B39OYbKnI/PXF/qu6mdNwhta3MzvRVIWyedTav+0mA96AeP2nNjBv6uxuPGt2nWri7dh43hwKSYJMiNOPjxQfqfwbfKmbYLS746j5iqqhbQvFOeDHUQScrwNpuY7H+h9sy4ZG7i8S3mlPLiXPs9G+WExteZA3bv83TZc/mHP4wZt4Bg2gH9RcF11vB1nC2oeuP38ND0PojRW6fOM0myP5GOCkuPn8vPiwy6ut9tXKscpzi2FqXslZTs6MpJPlUMp92Rgdcs7peW/6WMOnhzm4Hr3DwW3V38u4ZXyZ1afqbRFxg0bt7lntbsvntJXir0VZhnYkbLTd1frj2rSMy3BemHvsNUIGkpjxEbwtsNZNtkeU933s+Zk9pny28LU0CifnW7ndQ7O45Itnov0NxPBumWBsYYA0RSlLXq57050URpnzfv0HpedRby5ZfhA353bNt8QrKc/6525Y/3qUN7YJvGxYS34QXn4RfrcHKUlMrbV6I98UVpun3CIUD1Xuu2cVOuoDvdTtgE9Bp1tz6ktR+ZUobqh9w1l9yk+mx0PRqemuDDqrfbGjfDJ1cvXHmSronS78VpMqoU7r08U17MdxxlBJ5ef9c5Zg7Xe20NQtYjhTnRq5K5bHiRqGK2n+Ez5MNsLVHlRc+AwS5X/M70zNGFqkAeH2K1CzswXG2SuJ/YwfEsw0t9X6fP0Dk9W/7z5aYfr607szak/EynO7kda9KGPFafqfd8IyHi4XQ618Yp1t/OUehtnep8NL7fdkno3y+jWu7oKZ6luuG8qGatmC0m9y64lPdPSu14sgdLYfZKjd0Ynlsd4rPgMPY4ozc7jRYQqvbtrfzOxRN3qhdKW3Q+JkjHDdpjL71SbKW4HS9bT0VHeRMaDHLotkgfTUqs/mlOXz5Ft/6b3Wg8qXdBz/+S2HOqnFI+pP/Y88FxcdvNuvevs/PI2eg+CKuyoseV/wsp+dmXshBuTz8j8VSG3oh0liSq1z820Z+KsfNT/c57XGhi89bta3hRi8dtedV8rWOh1sJhmQ/OBQsvB0BOQWaTyrznwu9wt6M5tRx7oauXFo0j5628sxLQUUz3Q2XvWdWFuu7CnseuLPedsmLQYKDxQO+9tWDt+rq8WLrPFVKO/83c5ri360Nl1eoXUEguO0fr7F8VGlIL71JJtTi225xVj41jBExqnL9qufPnWOWMcYDhU9y3O2Ub0OBgal27BxUknqNXfpOfFo7oWmY94x0RITDX6W//91GYOjYkeLze5OD0Qre2JTdt0E3t12fPmaH8UaYOeE5eOE160KBL59Lf7/fGp8S8spgLsU01QvbrZzurGOzIWf55f379TSwCyqFLTwLQIdNbT5xb23KtFy1XBuTgPjhpEKX9aCU8mZwCpMXDs810S1mah/+s8qFn+EUOmtZhqb93cNvEG/e3keV1bWLVH7ySihuO3j77H5VkibB2jhdfrKLQ+5/QiboeVMemxO1r3RlmIO4jSVjpmbLn9wMZR/ffE2pPqkom1sa3TeifK6tnrb0JovKG/iVPFxkttxmOiy3Gy79x2Rp/jrppka9nDsSVDLgC3QvXYYmJ0l1VWX6Tyc9mV2MtuYxY3qy1apLbssc9t9/b4t2vT+veScRFgR00PVQsCbrhrGHC+vL7xVg133PpbG5e1J/M+7zUL5XlNAcZeqq0Hs1O4UzsrECrNFh1rCon73J2TB+n/WFCvSaQsa3ieTHyeU/76v/amaCWm7AbWJDIWo++ZfaTFHPRdVUTUA/yUnjV5f+F23QQZb65/uemK9BuXcjlV1ON9eAFABrPba/b4mhhaMAaYg9qAbYWShQXzeZo0wwlSfxO1UWsu0l8aVYURleO0g8Nlaa+5yPgI88kVO10eufOm4hvs14bqrfMotNigvMqx70qcsnZzPre5mx/rkvLA499+G/b7Ws3l4MKoKqiaqxuBbw2iqjsJi6rRyWBt71RvU44O1jU7oCXFA3v9zTKI9P+8glXVeNpjzoShdj69iJR/yq+aA0LOlrOW3io5Rx/AebY4Cc5tg16ptvd7bn95EbfDKm/c3kKiY6bRvRTRMePD9ARYNWnyWCqqXsoCUymRBXLDAk6cJuOQ7QaFaHnCDJINkVv3ba9EbJaL8lJNRBeUZ+kcKj/PMUqEanuKNhU30/d7gcTP5u+Dy6K6oGqu1iOquqN4HhRVa3fIJQ27pvC05BlOvr09h5remfvMGdRrr3COUv6z6rXajPOolUhnYb3JKuUK2KLwWZ1kvOUa39Nt8bm3xptLMcCjferwXlUynt1PRvoV2iRshjSJLNmtYS9VvCjPoHz2AnnUSQJiPEy2AayPyEKNb2Z3f5Y7f3I9WcMicDWUT63myxMl2oEvv2odvx16j89W9UWqLJBAVZoIqiaJqiWHs/ciW1TV/41sNT3Hb+kZoeRvb+Mt70sNNLmT3Rbbo8+i/LGYWntC8Ud6Ls1HSt+cut3SS6XVcQ5roJVwtzWvl8jWop0BlQyp3HHpIra6Km+2LgDUHCsBVonauQWIki3pSy68rwkE1f48RfBfF6m8cp1ULKZOdlzE+/ISPe1b9kfRuYvjdMlzPtgIzQRVc3VzzqBvSxzd22wSVecOwi1uzf5K7/9vJPhvb76iGouIL6ovuZ197qpkLUYr/9rldfL79M6WEyoffbBUuS6K8tXb0bcmfFYnGd+59c83Xu/3LxED/FLO3Rp9ERQAClF/6PEmOsFuYQMB7BMdh+wQ8rvshNp3HEA7ImW1v9PI3o2RRfK5c/6t0ERQVT7a2SDqiPVkTxgHWC1NBVVz9fL1XwreXuQLL0ZuNO5Yn958PMvWV+c/Ts+eZHf0AQF2LufSv3XR61z6W9b/yHbsVXN9/469wp/rY+2Fka0S8RC/LaBGtvtcikfDpU0yAC6VqGcQC3/QlORFHcVj2Df/++HdPxX8vKjt3Ssk17vxherHG0etJMhFbLpLE91btYPonND3GkTKDWA4mguqE1c3lwj5CIAu52QE8S33JztY/bs7pK1POJcwPqLiaFfvZ5W/JxJbL/9zW5tbeqeM7s1eBfcj7msUftWPvyswQZ1PrrBpo+2teqWf3d/kjkXva2J2KV6qALBx0mQ24ujgvpAx6zwRW7qVo8AaKd2tZFvdc7pfVV/ttWpxlXo7EMmmyj1O6dAOo8iuo0s5G3/a2dVq7hp1woqUGcCQvJeeXUmilL2xRhzYbFzes2ftzY9vYxFEj5a3mw+B0n+0bigPvFWstjfdz8mTOQvFxZ59tevR0bg0SvtwnCn/P/VoMjCfeu9aUX5N22EcbHgssSjzRHnrurtqZBR6JXzuToKJx//+45UX9N4i+F32jPDCYBMUJx/hkYXiU63N6P3uS92n5vKJ4nFyMUTfHek7vR2sWr1VHLyAkSty/Kw4nB2bli67mvRMS7BeuK7lXmIZprQOKo0RO+Vsm6qB4va9HpGFooP96pIoLZH+a1b7ziUYF5NV7sG6ZSG917n9YS80pa3lfMsLqu5DXP5dj5kK1g0L7T13cPmM0ubifqD+7uboits7c/RgW/Bt7028JBWf0Nim+LToj9zHu6/P5YNDeb2PvttOIbmiuHE5rnoBSWnPtpVEy3E9Mr/sYmtsnUWN+etxhdWj4oPi7MH9ErYJPFAeHDQyGomKUUE1Ohk4xSlB1QLM1o98MB8oD94ZRJV+d9YWJVrg81ObiVU9UP54IHN/tqR4eoitCKoRg/moQRg0BJsZHxHjTHGpKaiG+tM5cdB3R8aNaoKq3u9ydnnnMisOS5ddTXqmJVgvulJaTkpjpN/qJahGFpaMb2b2UV7DoLQ4j3OFqlYCRqTMzVkBY5+C9/QinL9KW7TPzsX5PQmsPm99dv5HCNbT3jTvf5QPkfmEhd4v0ue30PdFRMMm7d8oPpGxrVV/FLF1fSP+B+nzUfTdEVGxqXNCL4JpHw0E1Qp02/J/CE3wJ+HKYaTCPLWl1APAJTCCCDSH3rfjryVfSjlWzyOrkHNpasS2wAKqwiOF7xVssNh715PTaaHoUupLc2S4uO7lThz3b4I9BNvEEspft/nI4tRaPAyink5swYUtE7W9L8UWzkZ9qZ0uIiKnvTlXZwe1QnnhvrfHGYu20yYxzueuPlW4BMeJpYmcS3/03GfVl8gRJg+T7bNZlD7X68jc7ezYoO+OLuZc5OXDsF0WFVQnBhRWdyJJ+nwbjMg2dNu+V0h08NgKLev/aoSLSUTVx0lAtTHeUmyGmPF9botcZLK2udthU3pyPTsmhl/ZVvrcPqMT5OHTBxAlCXiRsZfFwgOorynZpj7yHRNLscSFxjuvbZWlz139Oo2PUJGUp7ljsr03z/VVkUXyzV44qny2XRdZKDc/pWcLfktPgE0whKA6MZiweuzinUsZWBGH4BB/T88W9PY2zub6/p3PkyfqJKJCB5LxnZvfb90Ee4gkJkRE1c0c+6K8dV/v7YfRxZKhF8OUPm+7i4rF9hjDQxW2TqSO41ywh/qZRwruR0vO/Ox5RuYqSGP0Zzc/dcdjo3cb7YTV3W+gFrbncufTc9pHxJ5z293U3F7p8cK/5yol85Q5CzzRfMNDFTbFUILqxJ6wek+hx3aPQ1y6JyKC6i2ub87HvHQuchKlsn+YhNTo1hkow54Mue1vrqdCZBK7+m3/nkCkSWLkoqYJT3aH9KpS2iaBo+R8TgQOgG1z1/1gQbAn47RTpWTeYO87RIYDpIXRg+dmdsK2x1cqZwurlz43rEWuV6jP8zyrB6QF0FybxOU7ioNEaX/0XMHnepbOVc4dlzXBwhqAGPJChNtc31yE41Xf3gOZb/t/a+VecdnCAcRzOHUxV+Sg7XOELs1pFJeDl1LpXa5/ox8kX4tPlAfvePcpD5z+Vu1wuIuTlF4bWu571u6NuupLqWQg5h6ob0Pw4E2whwh8v6l+O2wyhHN5p686gcdS12lfmFajHR+9IOI2Slukr3b+zhU1nS6n70MFp63GwsfsW2gjZafv5lKqWL3oSmk5KY2RcbPbRRHB+A1Xf5UOp2GtNlqovKNl15Fql+yk8rVw7b5+SR4rTd+mz9mspJ4263+U/t2RCjc/zWb2JXjB7/duFDtxVUPxGH5sO8Es26cgjZu4CEnp34ImxKVUFViFoDqRBK2eHmLviEqKQ6vGc/Sg7YWwqHiwgSkPWgwSly6ojlb+PygP3hlMlQctjfdneudSW7veQWm10e70bmEFdrWCqgyWSLubLfQZvcOCee628Oq3sa7QOMsRHFv01S3JrUMIqgHWUC9Ky0lpjIybCKqZKB0tbbSWhMeSaNl1pOo4qfTaLvNYnXv+Zm2yxod9VlJPWwqqkTo729YwekdkkfwzvaPajhvFYW02z0SOeB1NI4LqOCCoVmBVgurE9f079hjrcYbdOyKE3t2k8eg9qykL5UGLQeKiBdW1lL/yoKXxfjDfl0Dp3JKYatYsqNrTIHfy9EAGwuztk3qHy9sGeK7nS9Z7zrEy42y20W0KDO8lyPJwNpGy0/cP2e/3TMsa6kVpOSmNkXETQTUTpaOZjdYQ9zEeR2aLRftEy64j1RceTSpr9xtLpj3kqbqSetqk/1HaLXLa1srhmeKS5Wyh90TGldri/5psngnbsy77ubu7Is4IBkF1HBBUKzDkGarnuHr52pM4d66zJzsAFQgZvDCbXDGrJTZ2e4uprl/c8rtHMr5zxVQbxVkiZzIeI3m/2dthz+C6OppXfU08Uca+gEshMvZy3mcd7BWHbZmJBQAFi18OS9218Y1slK0suvciIjBGzjKPHMnwMNmcl4ptHh9llWP7RPuukReBALJZpaBqrl6+9uR3CG82uAxU5zB62zKEYZq8nnvGxSuDn6l++fymuRcpXQoRwTJ6kVAk732T6kgLAT2wsW0RYKuCo7dyLjVBB1iCyHjHgkM5Fi/wDCrA+afgrfcfKPjZe1E64p13kSRbKXeB3GebZpep/sb9U2QcX5tHaS2cX/ZU7LVQ5rPuATbDagVVc/XytRv+7C2HlcCIhEum6WB7fXMB3WLo/V6d7mVQeSLlc5od8Ey9RTK+I5eB/VN/65tOs4L+zkfJROhx/MxIWEzdqnda+Fw8gDWivi/qKYSHapxJvGDhphIW0JyfCt69aHHVT+dva0eIj9SGlj7PdS3YnstdgH5/307LCfrbSN/2SH97aYvkbiNRMTU6DuDZDZtiFec2nuP6/p1f9WjROA+dodrqvKIHSSAenuTBV1t0Gv4MVdOwrn2gdw4v1jfK730eKx/Ct6eWovTZ26D1jf5u507nO54pen+rs7VWd4aqjNro2Uy9qXY7rNI88nlM7p8spoY8qpS21n1HKUViaqTs9D7OUI3VCwslUU/0bKJ1fkJpjNiNXc41U9yidxIU3XTeAqWl1fhZE5epPVOrCH3BumVHlF7zDQudi85tlEdeKHcefZqetQWzrDM+g/V0ZzfefOzCC6Wp6pxE6Y5cFLUEVfo2pXd0m8fYmSN3m/9bKJ1/6hFpU1kXjY2I0h6x2Vsel/VPhdw2xhmqFdiKoNpq4n1IUG0luHjL7yq81BqJamsRVCPG6xzspTh8h6b0eyXelwS1YtGb/pW+qGEwFwsBFlMPGi96f8TQnsMaBdW1GN/GBmmxt1HQOOuBJ3NOY3hiPPjk4onSVtQ+ImWndyKoxupFcXn1RGmM2A29BNVoP1v1Qr4aKC2txs8aWDhwva3qlTpy3RqVVE8srtqerWJjKD9n93/Betrkcq9eKM2t5w41qbJIrjSPbPO4P6py5EiwDzLDLcrlorQPZfcFywJBtQKr3vK/R8+K8Ed61ubj9ISx+SU9a2Pjbg20nkA9ur65Yb87SSxuKqZevXz9xTExFf4fGQU2CNYiphqvCm8Vr6bb4BpKPKmE02RhaDXiHEAtCvrZxb0OV4TzycKFvbGqiqkQQ+VgcdJijkWzKpdapbYEx1mTjXRX5bnVYxysl0z9US3tJDovvtRLXWGDbEJQvWp3WdAh4aOVeLvVzntrXHT5p7bWWhBsveX+GC3P9HlhMTV9hvOsTaDc4u2wnmTa6P5aYWuLAJN3xnBedgAdiXpP9XRiWDsW7xBSB0VlM11qZXG1pF5zJuQRkm20tjnuVhfJf2rQH0V311q4Xmq+B1CVkKB6ff/Or8mba+u8M9G6utmW3WJyeTdt94WxaTX5XlP5tz6aYqlVy5Ze4tzeP5NkfK/RyBp1a1cOu22pChZSLTi2WqxcCvddPgcWbzG4aJIHVtTm+Ck94TxfKq+x7QfHY51CibfqIjurVsIaPRF9OdXWFsnNV7XTpXbjeXHUVtyC3QwQ9lB1w3l6ff/Oc4XFV+UUh1ad3jHxrNXqPB3L4KTt2q0ExbWUf6tjDyYsLm9qC67qDeLNfNa6Yr3G22E9xrlu+rILi4yTR+oWhFT31R6rLRBbRH1Pwc9VnFUO0Io0oY7eO7C7TT193gLuAy2knQslZ7t/v8Kx4SJR3ba36tYWEhcj1fu12nRLCMFz+6PoBWUujxZn2ZZ4qXLkEqyeqKA6CSpedbW36vcNRc05tPCW9RbdY56orVbnHyofL8Hzd+20LP81eDJ44Gy9BfhfC/cpsBxrPVdpqYnDIWP7XLBwaoHRW97tifqtwoiTSAs3h+J/MqS0faDgzxaIEVEBRBI4PKGOCnxbWxy0QOxt3+eC+5Do7cwlAjYkVHctTD9NdbglP6YnlOM5bevyasXnHerabeb2R77MKWrXfKR01RYxS9qMvWa7zX31Lvcjvy5QtrBhooLqbQ9NTyJ/v75/52uFJSpoiwn4UdEseZu1EpQsTi/ayP1+hbWuKPagpaA4Svl/mX58h8ZeuhPOA3vBM+DVYRWX3snAcb+z5jLvLgYfMLTnhLV44PxxIO5nQ/pbANgjTSB9C3DJzrKLPb5GfYtFiGM7187hHQw4TARJtoGD89BiCGeWroM177x0fzlym7U3dXQuahGzWhtS3+h+scT28kJJ0zat739fwYuJ7kf8ruf+nf8NoJSQoHr18rUbzqFG7I7zz+uOHqt6zzd6tHjXuVX4Vqv0O4N3CSHJ71Swwfi7AscPHKGxoOi6vFT5T1vtXf7nDmTvManygNfcq0NptmewJ5nNVkiXKM9brMVoWKt36sSWb4cFgJWSJqu/KpRMWn/QxPnSt0OXXC7J1v8AyjPbZvu2oO1ki6psFR6YVG4t5uc9GXYurL7Yc9Gi/ig9axH14DfuFy1wNhFV0/d6nrdvn+9+p3+jT4Zioh6q5tRKhNV/e6zaw6ylSGEvuqOedAX8fHVzm/kpWgpKu0beS4TRez5ScMf6p4IHD7+3tQfi2ikZOM7Ru/wtKLr8JyHd7z25fSMtqvTwBHukuPlYkep5oe/0d3uAncTU6ErvHJYW2dzGhzZsk/HdxJjqzNpFYQDYCJ4sKlh4sphaMgZ4fIye27cZkidW1P6zHdN8kXhLJCHk2JmP9rKzsFp7nvlpeubAuavvsgVbyIvkzXSMUtQfea4ena9X3fqvuHhOWDIvdP9ogbPqfEnfZ53I87xD84vdfFv/p8t8G7ZLiaA652IaNwoLQxZXv1GoMlnW99iT0gOsvVNbcNZYSoKrzzBphfPK+dZEiEl5+LmCjWwHi+D7cIbQCVL5tzxLbCr/JgP5rfL3QHO7/OcMir0mV9XaQkr3lwoWj92HTPnbujznrnJHtxPO4XYZj8Y5r+hDTMJ+qxApj4cyzoYWrwFg27gPUqi54+hJ8oi6eJQPztfoWO2t/6OPxUOQRA4L0KfEjkkQcSi2l/UdFl8ic9WWttvqUD7aBorY7IfssJoh0oeNLgyXbv2vOc8sdTZyW/f2f4ciO9rpUvAc11rRnD4EURXCvJee2VzfCD0WYnKxcOHVFAuy9gSd3Qnona70nnTbGGlV8R0nX2xxFoszethYbd0IPQg8Ubz8DJPi63Lz6uspg+4vveuD9Pkd9D02Jmtvg3D6slfKGsVlVh1YafnbwHH5nzJ0Xuld99Lnk+g7PVC18BI/hvPgR8VvtvipOHpQnur9sXR7ceQ3hZbeIz8o3me35yi+rlOtBLkHisNwhn8ynJzuXHy5UlPPEMXNnvu5bdxbY7O3Yuld/00fZ6P3hMfxnihtkb7aIk72uLAEkbITs2yNmig/z44jPevh1uuFURqnXRA5+EK1WWO+vt/9k+1jP31ett8VEYWO8UxxKbnlvgvKh8i8xOcuZ7dDvcv568l6BM97fCFg8djVum4tSTBtOxtRwXV29vwytSHbspH5hC8SOjpnuk3PeroUSmNkbhCym3JQvDz3jdj52bam3hUZ26L9kec2xzy5z+F0uT+KirJvESz7Y3iu953iNmveondP81yL4LljoN/hvjGn3xjKZld8NjsejE5RoWriH5lA3MYV15XY4T/+hXDj9u+nxvAPBX9uJTLskyU4KA9KOrFcnC82FCz4zar8ip8blvPORvYpEW2fk8KPvjMySJxjdYKq0fs9aLTylL6N6+VU/rPq6F75W0yc28l+q++f5X2q7/fg5UlFj7Z5G7cBL8y4XewbOo6LQ06/8UDBfU5E1MvBcf5C+bsf37dQntrYa+XB4jS6rbX0rs9GRkCkHXeZ5Afj5ny2Ae7nbEYzzmoSzMetC6rdmVNfetbDYL1YlNy0Ko2RSc4oeKyqNtluifLZedxNqCqsu1UEshXWrVnpVrpq2EGTjeinRc+37Ga9w7bhND8qcdTJskWC9XRpchd4Is4mzYWdgrh9q7hl7crTuyL9Q0l/VNJmstN3jJTHteeFHn9cN+z4sj/n87vchj9MT4cS3EfMFlWVVgRV2FFUqJr4r9lIPERU1GspgJzCDd+N3s9JjP67gjuUqZOJ8Jny4eiZLEpviwnQKgVVozhYUJ8rVtekVfl/ovTP7lyV/jUah/u88chWWnr1aW5fNgze5POU54pDj0UaGyOOw085Zd0KGQERL9DPZAREz46ajeJmozAitD9W/LKE69GMs5oobZG+GkG1MnPqS896GKwXi5KbVqVxrbay7QtPtmxjDI/yOWKLFAmbeqeFg6itlT1G3GaFdetsfitNnk9FvAiXIssWCdbTpckRVCPl90Lfb8eG5ih+kTm7+8KsRXK9JzK2lQiqpUJmNWFNcXGf6Dqea9ePgMe7WaKq0omgCjtKzlA1c85RXQsW0aITN6/qLGFwusNyw5m2qTj4s38XNfAsLjUXKQ7g1aW1Ym/eLZV/Vsea/n+v81RbsF/fe50dbNHU5eXBz8Gfd6T2d9SDtRI2uFxXnl/fv/NfhWbnNZ9DBoAN21yj65UMgC79lN4zic+5cDkVAKyVVYmpC1KyRdnnF9b04lo9yg/br2sSU7vZIisiYvu0vOj5NpFzPm2jLmIjz0X10H12SX/0vdpfFQE0jRtrnRdOc2uA2ZQKqltRtN3ww1tHr27OgfWKUmsRpAdzyrSF+LlaozKVv+vP2dWsFRAyDJUH9rJoealTS35KT6fDaViiHd8WcksPds/FRtRS/XnkMqqexreJCO1D3w4LAHAExNSZpDwqufW/15Fha2Ftc4E1OxNUJ9k8uQ4d7m+6idJqs7bxI/bu8IvkSpvTFfV6d9urtpihuHg+1fRM3EZ8obizSAJZFAmqVwNsFa2AjSFvcS4Sw/ZEtbWLqm/EpRO0MHiiq2I++6g22elT+bvcLaqvXVSdU/4HUR544FybqHrII7u3AeBLwN7Kt/Rzz77E5yZ3r7syvqMrwV3rWTKuIuWBlyoArAmPA4ipGSivvLstml8faRxcxbEmPUgizFocFLw9G+HlbSIL5FkXiFUiskjutrqGRXIv8ETnD4+UxmqeuKk9r0lUtZjadX4B26DUQ9WsWVStIqZO6Hv8fT4DZs2G6BzjILqd/BTR72wh7t69vrlsKYtU/hZVV1v+SkORcai/98A51IVHZ3gnvUpDyQpvhGPeLWGv+QC9PT4nIoKjb4JdYrIVMcBtnK7N4wYALhOPfT4ncM027FKUiIDe+t/Crl4lqn+2y0afS7mse9pow5Nsnch9It3tzySaRdprRDDuSrKPS0TMalv/Tcrr0UXVXXtOcQXIpoagutZzVN1oqompE+n7LKqtcdXS58iezI/r+3ds9FXraPfJPcMxxaWVWBFaoVP+TaLqGsu/SpyVB94C5cGzattqxMH+K6WhhzH/jnfqRKpLPYwQe6d296xPBlvE+O51zu1tooYWXqoAMDIeq30B3KyLOOBdlG8eQ0uO6lnTuaHNcX4qWFTtffzRHHbzPNrKO0TsOV9GtZRwHrHpPl/DIrnytMQxxLZ51f5I8dlpLgojthn33W7Pa5y3wyBcooeqG/MXVy9fOzRp2P5eBa9cWpRZ04A7Z7t3S3Egd+Wv5Uph+Ls3Xv6zUPqnwXNkDwNzagDtEf+Tk4WUj61F1aW8U30pVi6eZC0y5ui9NrqiBniTRSgAgEI8Bj5Q/8a280KUhxYwouMTW/8PkOrlPYVR5pqT+DK6bbsEkfnhUvanib47IhwvQenW/6rpVJtxGx6pLZtp/KM9QxHFgqom/CM1jHN4MnwviRTN0XtsXHmFdS2rHifjeX3/TnQ7x1weJa/Ts+j/Rb3b5vJQ7yg6K2dr5Z+L0v9CYfIwGFFYfqb4HY1X+reW3sb+/rPfrXhMomqLPLRX+lKGRGTRYknj20S8Y91XDX07LABcHLbdLQx5m2N00g3vUjJWs/X/AK6fCrbFHJacc/rdiC8HSOJb7sLxX8rLLvPxQ6R+L2Lfr2LXkdLnfqjEIeMblWtVb1zHScHtuNWcZi4ue499DkvGAzZCDQ9V84GCG4c7phEr5iSkNvNKPYbe5y299lZc2hA4hTuWJ47rzY9H6bElae47/P9ae319k4TbMCspfxuHjxXPJm1D32sPAwurixlOB3BdPyuOOU9S+bXwNv5ubp7r/znvXIdqG/KLbKdLxneuoea8WrQOyfByGz7XTx7iq/QEAFgK911e6PU5qRZTR7VJVovydGdP3/wU4qnGx9a27SpxfXW91UeHVgvdh3CZ+rIatvkfJ3QefnouSWiRPNmww+M2o8cwW/8nFK+dLqPQ2+HG7/I7vTDSsw+BjVNFUE2ig8/h+0zB4qoHOzfgJVfxJqNmElIjk+Bq6P32BHO+TMLS0oPyTkRTeKB4OY9ObjW6vn/HnWqP2w0/Su86iv7dW4V7eHzZU+Cbm49lDFj+HmRd/i5714HogDsLfb+FZS+6eAD1u5ZKvwdQ91NO9+zBNOVPTVHY6c/Kc8Vh8vh1Ptboz1wmS02oI96pS9wEe4iIl+xdGeBruB0WALbFNKH2BNJC6mOFRe3hraP8dX5Hx1YvNLIAdwLlr4VVL3TbnrQd22qu6e+1kOp2M4L4NyTJtol4Vi+948h1yfOASH+4prPxrYVE+/yHKt/I8VxnUd7bW3U60sPzmpaa0a4tK7gtf+13734LUIn30rMZycNv6mw/Ts9Wq69uMD4H0lt5WzbMKihvvMLlPLE42HpF2p2pDTxfwnNyq/NtFE+XX28Dz9577wheiks1kTODHxWXqsZUahcu908VnL+ty9/tYSr/s5eP9UB5MKW/Zf13Op3uqV8oTrfiPR19YVEwuh3GHuFF56VVyD8vNHWfJMg4c55FVr0tBCzeryv+zuunNz9l8UsyHo+i736ePs5G3+mFmuFR2qY2k8OPSt8qJrKRsluCOfWlZz0M1otFyU2r0mibJSI45OL+8T8KtvcWO296KZTPEfvQl+JYlKuK4hId5yYs5J0VQTrWrVq0zG/b0tM8M5onb+ZJimcTeyNYT5fmqP2l9Fhwsy2ag/snC1yLE4y/OdlG9b2Rsa1V+yiZx1v49AJGcxRPt+P9uXEJb+Z+p8qpBMV3KJtd8YmMB0PMrdZOc0H1EEmQcHChe3LqAdBMvz/HZCS6Avzh59W6znJ9B+WJ88Kdxz8UnAclHYnzxZ3HbwrOF+cPqzEDc+nlr/Q7vfvpzx0QJpzeN2lXupsOEqkvm+I99We34+747A/m/jzniI3ZpPzzez9Mz1N4smCP1yJBFwAAAGBEkohkpucxbDdaNEJUABiI1IY9z3Lw/MbPQ+zmNWI3/6UtQ28WEVRhPkkomZgEm332hWSE0w2hsr8tzl1U+Sexcho89z9PUPc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2wN/+9n9yon9IwaGwd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0" y="7937"/>
            <a:ext cx="9483634" cy="109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9" name="Picture 2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37"/>
            <a:ext cx="9632769" cy="109405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085048" y="1346484"/>
            <a:ext cx="736848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Calibri" panose="020F0502020204030204" pitchFamily="34" charset="0"/>
              </a:rPr>
              <a:t>Development of a </a:t>
            </a:r>
            <a:r>
              <a:rPr lang="en-US" sz="2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NIVERSAL </a:t>
            </a:r>
            <a:r>
              <a:rPr lang="en-US" sz="2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M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EDICAL </a:t>
            </a:r>
            <a:r>
              <a:rPr lang="en-US" sz="2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F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ORM </a:t>
            </a:r>
            <a:r>
              <a:rPr lang="en-US" sz="2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R</a:t>
            </a:r>
            <a:r>
              <a:rPr lang="en-US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EADER</a:t>
            </a:r>
            <a:endParaRPr lang="en-CA" sz="2400" b="1" kern="1800" dirty="0">
              <a:solidFill>
                <a:srgbClr val="FF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277650333"/>
              </p:ext>
            </p:extLst>
          </p:nvPr>
        </p:nvGraphicFramePr>
        <p:xfrm>
          <a:off x="732351" y="2020889"/>
          <a:ext cx="11675354" cy="4579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3692"/>
            <a:ext cx="2970000" cy="1934308"/>
          </a:xfrm>
          <a:prstGeom prst="flowChartDelay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542" b="93458" l="9362" r="89362">
                        <a14:foregroundMark x1="31064" y1="15888" x2="31064" y2="15888"/>
                        <a14:foregroundMark x1="49787" y1="13084" x2="49787" y2="13084"/>
                        <a14:foregroundMark x1="68511" y1="14953" x2="68511" y2="14953"/>
                        <a14:foregroundMark x1="75745" y1="15888" x2="75745" y2="15888"/>
                        <a14:foregroundMark x1="78723" y1="32243" x2="78723" y2="32243"/>
                        <a14:foregroundMark x1="85106" y1="50467" x2="85106" y2="50467"/>
                        <a14:foregroundMark x1="79149" y1="49533" x2="79149" y2="49533"/>
                        <a14:foregroundMark x1="48085" y1="19626" x2="48085" y2="19626"/>
                        <a14:foregroundMark x1="51489" y1="21963" x2="51489" y2="21963"/>
                        <a14:foregroundMark x1="53191" y1="18224" x2="53191" y2="18224"/>
                        <a14:foregroundMark x1="18298" y1="30374" x2="18298" y2="30374"/>
                        <a14:foregroundMark x1="13191" y1="31308" x2="13191" y2="31308"/>
                        <a14:foregroundMark x1="15319" y1="50467" x2="15319" y2="50467"/>
                        <a14:foregroundMark x1="22128" y1="50000" x2="22128" y2="50000"/>
                        <a14:foregroundMark x1="19574" y1="69626" x2="19574" y2="69626"/>
                        <a14:foregroundMark x1="31915" y1="84579" x2="31915" y2="84579"/>
                        <a14:foregroundMark x1="67234" y1="83645" x2="67234" y2="83645"/>
                        <a14:foregroundMark x1="49787" y1="87383" x2="49787" y2="87383"/>
                        <a14:foregroundMark x1="59574" y1="93925" x2="59574" y2="93925"/>
                        <a14:foregroundMark x1="82128" y1="71028" x2="82128" y2="71028"/>
                        <a14:foregroundMark x1="49362" y1="81308" x2="49362" y2="81308"/>
                        <a14:foregroundMark x1="51064" y1="78972" x2="51064" y2="78972"/>
                        <a14:foregroundMark x1="53191" y1="20093" x2="53191" y2="20093"/>
                        <a14:foregroundMark x1="50213" y1="50000" x2="50213" y2="50000"/>
                        <a14:foregroundMark x1="50213" y1="39720" x2="50213" y2="39720"/>
                        <a14:foregroundMark x1="41702" y1="6542" x2="41702" y2="6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2425896"/>
            <a:ext cx="2238375" cy="2038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029" b="6326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705"/>
          <a:stretch/>
        </p:blipFill>
        <p:spPr>
          <a:xfrm>
            <a:off x="8768266" y="-649248"/>
            <a:ext cx="4371790" cy="30731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167" b="94000" l="6000" r="90000">
                        <a14:foregroundMark x1="27333" y1="30167" x2="27333" y2="30167"/>
                        <a14:foregroundMark x1="54000" y1="47750" x2="54000" y2="47750"/>
                        <a14:foregroundMark x1="61917" y1="8167" x2="61917" y2="8167"/>
                        <a14:foregroundMark x1="22833" y1="50333" x2="22833" y2="50333"/>
                        <a14:foregroundMark x1="17750" y1="55917" x2="17750" y2="55917"/>
                        <a14:foregroundMark x1="19083" y1="68500" x2="19083" y2="68500"/>
                        <a14:foregroundMark x1="25667" y1="68333" x2="25667" y2="68333"/>
                        <a14:foregroundMark x1="24750" y1="82083" x2="24750" y2="82083"/>
                        <a14:foregroundMark x1="24750" y1="80917" x2="24750" y2="80917"/>
                        <a14:foregroundMark x1="87167" y1="56583" x2="87167" y2="56583"/>
                        <a14:foregroundMark x1="8167" y1="29500" x2="8167" y2="29500"/>
                        <a14:foregroundMark x1="14917" y1="29917" x2="14917" y2="29917"/>
                        <a14:foregroundMark x1="6000" y1="41167" x2="6000" y2="41167"/>
                        <a14:foregroundMark x1="68000" y1="74833" x2="68000" y2="74833"/>
                        <a14:foregroundMark x1="68250" y1="66167" x2="68250" y2="66167"/>
                        <a14:foregroundMark x1="55417" y1="64583" x2="55417" y2="64583"/>
                        <a14:foregroundMark x1="54250" y1="84667" x2="54250" y2="84667"/>
                        <a14:foregroundMark x1="63083" y1="84250" x2="63083" y2="84250"/>
                        <a14:foregroundMark x1="56750" y1="76000" x2="56750" y2="76000"/>
                        <a14:foregroundMark x1="45750" y1="94000" x2="45750" y2="94000"/>
                        <a14:foregroundMark x1="47167" y1="33667" x2="47167" y2="33667"/>
                        <a14:foregroundMark x1="62833" y1="32750" x2="62833" y2="32750"/>
                        <a14:foregroundMark x1="68000" y1="63833" x2="68000" y2="63833"/>
                        <a14:foregroundMark x1="73167" y1="59417" x2="73167" y2="59417"/>
                        <a14:foregroundMark x1="85083" y1="71833" x2="85333" y2="72500"/>
                        <a14:foregroundMark x1="57750" y1="47500" x2="57750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568" y="2423890"/>
            <a:ext cx="2450432" cy="245043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242175" y="5657671"/>
            <a:ext cx="4933950" cy="1200329"/>
          </a:xfrm>
          <a:prstGeom prst="rect">
            <a:avLst/>
          </a:prstGeom>
          <a:solidFill>
            <a:schemeClr val="lt1">
              <a:alpha val="81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4D4D4D"/>
                </a:solidFill>
                <a:latin typeface="Calibri" panose="020F0502020204030204" pitchFamily="34" charset="0"/>
              </a:rPr>
              <a:t>Team Members</a:t>
            </a:r>
            <a:endParaRPr lang="en-US" b="1" dirty="0" smtClean="0">
              <a:solidFill>
                <a:srgbClr val="4D4D4D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kern="1800" dirty="0" smtClean="0">
                <a:solidFill>
                  <a:srgbClr val="4D4D4D"/>
                </a:solidFill>
                <a:latin typeface="+mj-lt"/>
                <a:ea typeface="Times New Roman" panose="02020603050405020304" pitchFamily="18" charset="0"/>
              </a:rPr>
              <a:t>Prof. Mufleh Al Shatnawi  and Ralph Lisak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kern="1800" dirty="0" smtClean="0">
                <a:solidFill>
                  <a:srgbClr val="4D4D4D"/>
                </a:solidFill>
                <a:latin typeface="+mj-lt"/>
                <a:ea typeface="Times New Roman" panose="02020603050405020304" pitchFamily="18" charset="0"/>
              </a:rPr>
              <a:t>Andrea Flint, Adam Flint and Kevin Polangco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kern="1800" dirty="0" smtClean="0">
                <a:solidFill>
                  <a:srgbClr val="4D4D4D"/>
                </a:solidFill>
                <a:latin typeface="+mj-lt"/>
                <a:ea typeface="Times New Roman" panose="02020603050405020304" pitchFamily="18" charset="0"/>
              </a:rPr>
              <a:t>Manreet Kaur and Chirag Arora</a:t>
            </a:r>
            <a:endParaRPr lang="en-CA" b="1" kern="1800" dirty="0">
              <a:solidFill>
                <a:srgbClr val="4D4D4D"/>
              </a:solidFill>
              <a:latin typeface="+mj-lt"/>
              <a:ea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577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Graphic spid="3" grpId="0">
        <p:bldAsOne/>
      </p:bldGraphic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Problem Analysis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31431" y="927296"/>
            <a:ext cx="595162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Challenge 2: Generating Labels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29810" r="56334" b="20799"/>
          <a:stretch/>
        </p:blipFill>
        <p:spPr>
          <a:xfrm>
            <a:off x="1714498" y="1416144"/>
            <a:ext cx="8185485" cy="544610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68192" y="1728528"/>
            <a:ext cx="1058779" cy="14437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226971" y="1906311"/>
            <a:ext cx="665745" cy="45187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844588" y="2228502"/>
            <a:ext cx="1876927" cy="4331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Textbox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12236" y="1840823"/>
            <a:ext cx="2727157" cy="4732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Potential Label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419597" y="1840823"/>
            <a:ext cx="1387643" cy="18442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5598695"/>
            <a:ext cx="12192000" cy="1259305"/>
          </a:xfrm>
          <a:prstGeom prst="rect">
            <a:avLst/>
          </a:prstGeom>
          <a:solidFill>
            <a:srgbClr val="00B050">
              <a:alpha val="9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/>
              <a:t>The using  the </a:t>
            </a:r>
            <a:r>
              <a:rPr lang="en-CA" sz="2000" b="1" dirty="0">
                <a:solidFill>
                  <a:schemeClr val="tx1"/>
                </a:solidFill>
              </a:rPr>
              <a:t>k-means nearest neighbor</a:t>
            </a:r>
            <a:r>
              <a:rPr lang="en-CA" sz="2000" dirty="0"/>
              <a:t> technique in which we found </a:t>
            </a:r>
            <a:r>
              <a:rPr lang="en-CA" sz="2000" b="1" dirty="0">
                <a:solidFill>
                  <a:schemeClr val="tx1"/>
                </a:solidFill>
              </a:rPr>
              <a:t>Euclidian distance between </a:t>
            </a:r>
            <a:r>
              <a:rPr lang="en-CA" sz="2000" dirty="0"/>
              <a:t>the </a:t>
            </a:r>
            <a:r>
              <a:rPr lang="en-CA" sz="2000" b="1" dirty="0">
                <a:solidFill>
                  <a:schemeClr val="tx1"/>
                </a:solidFill>
              </a:rPr>
              <a:t>text/check box </a:t>
            </a:r>
            <a:r>
              <a:rPr lang="en-CA" sz="2000" dirty="0"/>
              <a:t>and </a:t>
            </a:r>
            <a:r>
              <a:rPr lang="en-CA" sz="2000" b="1" dirty="0">
                <a:solidFill>
                  <a:schemeClr val="tx1"/>
                </a:solidFill>
              </a:rPr>
              <a:t>text</a:t>
            </a:r>
            <a:r>
              <a:rPr lang="en-CA" sz="2000" dirty="0"/>
              <a:t> near the elements and text which is at </a:t>
            </a:r>
            <a:r>
              <a:rPr lang="en-CA" sz="2000" b="1" dirty="0">
                <a:solidFill>
                  <a:schemeClr val="tx1"/>
                </a:solidFill>
              </a:rPr>
              <a:t>minimum distance from element</a:t>
            </a:r>
            <a:r>
              <a:rPr lang="en-CA" sz="2000" dirty="0"/>
              <a:t> is considered label for it.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709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1" grpId="0" animBg="1"/>
      <p:bldP spid="12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Problem Analysis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14498" y="940228"/>
            <a:ext cx="825366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Challenge 3: Generate HTML and Link it with Database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598695"/>
            <a:ext cx="12192000" cy="1259305"/>
          </a:xfrm>
          <a:prstGeom prst="rect">
            <a:avLst/>
          </a:prstGeom>
          <a:solidFill>
            <a:srgbClr val="00B050">
              <a:alpha val="9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First, the </a:t>
            </a:r>
            <a:r>
              <a:rPr lang="en-CA" sz="2000" b="1" dirty="0">
                <a:solidFill>
                  <a:schemeClr val="tx1"/>
                </a:solidFill>
                <a:latin typeface="+mj-lt"/>
              </a:rPr>
              <a:t>HTML generator</a:t>
            </a:r>
            <a:r>
              <a:rPr lang="en-CA" dirty="0"/>
              <a:t> uses the csv generated from parsing the xml file to generate the interactive elements in html, this generator uses the </a:t>
            </a:r>
            <a:r>
              <a:rPr lang="en-CA" sz="2000" b="1" dirty="0">
                <a:solidFill>
                  <a:schemeClr val="tx1"/>
                </a:solidFill>
                <a:latin typeface="+mj-lt"/>
              </a:rPr>
              <a:t>object type column of csv </a:t>
            </a:r>
            <a:r>
              <a:rPr lang="en-CA" dirty="0"/>
              <a:t>to generate the different types of </a:t>
            </a:r>
            <a:r>
              <a:rPr lang="en-CA" sz="2000" b="1" dirty="0">
                <a:solidFill>
                  <a:schemeClr val="tx1"/>
                </a:solidFill>
                <a:latin typeface="+mj-lt"/>
              </a:rPr>
              <a:t>interactive elements of pdf</a:t>
            </a:r>
            <a:r>
              <a:rPr lang="en-CA" dirty="0"/>
              <a:t>. </a:t>
            </a:r>
            <a:endParaRPr lang="en-CA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" r="44338"/>
          <a:stretch/>
        </p:blipFill>
        <p:spPr>
          <a:xfrm>
            <a:off x="208549" y="1564068"/>
            <a:ext cx="3882190" cy="3872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7" t="1105" b="6415"/>
          <a:stretch/>
        </p:blipFill>
        <p:spPr>
          <a:xfrm>
            <a:off x="8051130" y="1471227"/>
            <a:ext cx="3834063" cy="405813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780547" y="3288632"/>
            <a:ext cx="2005264" cy="3391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ight Arrow 15"/>
          <p:cNvSpPr/>
          <p:nvPr/>
        </p:nvSpPr>
        <p:spPr>
          <a:xfrm rot="5400000">
            <a:off x="10717691" y="5235420"/>
            <a:ext cx="956115" cy="18315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0844463" y="2566737"/>
            <a:ext cx="898358" cy="3042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51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0" grpId="0" animBg="1"/>
      <p:bldP spid="16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Problem Analysis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14498" y="940228"/>
            <a:ext cx="825366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Challenge 3: Generate HTML and Link it with Database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598695"/>
            <a:ext cx="12192000" cy="1259305"/>
          </a:xfrm>
          <a:prstGeom prst="rect">
            <a:avLst/>
          </a:prstGeom>
          <a:solidFill>
            <a:srgbClr val="00B050">
              <a:alpha val="9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chemeClr val="tx1"/>
                </a:solidFill>
              </a:rPr>
              <a:t>Linked History </a:t>
            </a:r>
            <a:r>
              <a:rPr lang="en-CA" dirty="0"/>
              <a:t>is created manually for those elements from 20 pdf files whose database labels are known. </a:t>
            </a:r>
          </a:p>
          <a:p>
            <a:pPr algn="ctr"/>
            <a:r>
              <a:rPr lang="en-CA" dirty="0"/>
              <a:t>It can be </a:t>
            </a:r>
            <a:r>
              <a:rPr lang="en-CA" sz="2000" b="1" dirty="0">
                <a:solidFill>
                  <a:schemeClr val="tx1"/>
                </a:solidFill>
              </a:rPr>
              <a:t>appended by using the code</a:t>
            </a:r>
            <a:r>
              <a:rPr lang="en-CA" dirty="0"/>
              <a:t> or even manually. </a:t>
            </a:r>
          </a:p>
          <a:p>
            <a:pPr algn="ctr"/>
            <a:r>
              <a:rPr lang="en-CA" sz="2000" b="1" dirty="0">
                <a:solidFill>
                  <a:schemeClr val="tx1"/>
                </a:solidFill>
              </a:rPr>
              <a:t>Label Finder</a:t>
            </a:r>
            <a:r>
              <a:rPr lang="en-CA" sz="2000" dirty="0"/>
              <a:t> </a:t>
            </a:r>
            <a:r>
              <a:rPr lang="en-CA" dirty="0"/>
              <a:t>is used to give as many as accurate labels (</a:t>
            </a:r>
            <a:r>
              <a:rPr lang="en-CA" sz="2400" b="1" dirty="0">
                <a:solidFill>
                  <a:schemeClr val="tx1"/>
                </a:solidFill>
              </a:rPr>
              <a:t>upto 50%</a:t>
            </a:r>
            <a:r>
              <a:rPr lang="en-CA" dirty="0"/>
              <a:t>) to interactive elements of pdf in html script.</a:t>
            </a:r>
            <a:endParaRPr lang="en-CA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7" r="54226" b="7659"/>
          <a:stretch/>
        </p:blipFill>
        <p:spPr>
          <a:xfrm>
            <a:off x="401052" y="1781673"/>
            <a:ext cx="4604084" cy="37698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25534" r="42940" b="6383"/>
          <a:stretch/>
        </p:blipFill>
        <p:spPr>
          <a:xfrm>
            <a:off x="5436266" y="1781673"/>
            <a:ext cx="5648828" cy="385010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96779" y="3289631"/>
            <a:ext cx="4812629" cy="75397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Generates the  database name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92940" y="3289631"/>
            <a:ext cx="4812629" cy="75397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Generates the Label for elements not in History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876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3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Problem Analysis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14498" y="940228"/>
            <a:ext cx="825366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Challenge 3: Generate HTML and Link it with Database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598695"/>
            <a:ext cx="12192000" cy="1259305"/>
          </a:xfrm>
          <a:prstGeom prst="rect">
            <a:avLst/>
          </a:prstGeom>
          <a:solidFill>
            <a:srgbClr val="00B050">
              <a:alpha val="9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Finally it boils down to the </a:t>
            </a:r>
            <a:r>
              <a:rPr lang="en-US" sz="2000" b="1" dirty="0">
                <a:solidFill>
                  <a:schemeClr val="tx1"/>
                </a:solidFill>
              </a:rPr>
              <a:t>HTML syntax which uses a Matrix Table Assignment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chemeClr val="tx1"/>
                </a:solidFill>
              </a:rPr>
              <a:t>fit the elements in position</a:t>
            </a:r>
            <a:r>
              <a:rPr lang="en-US" sz="2000" dirty="0"/>
              <a:t>. </a:t>
            </a:r>
          </a:p>
          <a:p>
            <a:pPr algn="ctr"/>
            <a:r>
              <a:rPr lang="en-US" sz="2000" dirty="0"/>
              <a:t>This HTML form is then </a:t>
            </a:r>
            <a:r>
              <a:rPr lang="en-US" sz="2000" b="1" dirty="0">
                <a:solidFill>
                  <a:schemeClr val="tx1"/>
                </a:solidFill>
              </a:rPr>
              <a:t>uploaded to the </a:t>
            </a:r>
            <a:r>
              <a:rPr lang="en-US" sz="2000" b="1" dirty="0" smtClean="0">
                <a:solidFill>
                  <a:schemeClr val="tx1"/>
                </a:solidFill>
              </a:rPr>
              <a:t>EMR</a:t>
            </a:r>
            <a:r>
              <a:rPr lang="en-US" sz="2000" dirty="0" smtClean="0"/>
              <a:t>. </a:t>
            </a:r>
            <a:r>
              <a:rPr lang="en-US" sz="2000" dirty="0"/>
              <a:t>It is very </a:t>
            </a:r>
            <a:r>
              <a:rPr lang="en-US" sz="2000" b="1" dirty="0">
                <a:solidFill>
                  <a:schemeClr val="tx1"/>
                </a:solidFill>
              </a:rPr>
              <a:t>customizable </a:t>
            </a:r>
            <a:r>
              <a:rPr lang="en-US" sz="2000" dirty="0"/>
              <a:t>according the form needs.</a:t>
            </a:r>
            <a:endParaRPr lang="en-CA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" r="44338"/>
          <a:stretch/>
        </p:blipFill>
        <p:spPr>
          <a:xfrm>
            <a:off x="0" y="1539413"/>
            <a:ext cx="3882190" cy="387245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224463" y="3365906"/>
            <a:ext cx="1106905" cy="339819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1" t="25980" r="27911" b="14642"/>
          <a:stretch/>
        </p:blipFill>
        <p:spPr>
          <a:xfrm>
            <a:off x="8662736" y="1729539"/>
            <a:ext cx="3984485" cy="33457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74" b="20033"/>
          <a:stretch/>
        </p:blipFill>
        <p:spPr>
          <a:xfrm>
            <a:off x="4319338" y="1928784"/>
            <a:ext cx="3795094" cy="3146532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7555831" y="3396372"/>
            <a:ext cx="1106905" cy="339819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787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Results and Conclusion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5704"/>
              </p:ext>
            </p:extLst>
          </p:nvPr>
        </p:nvGraphicFramePr>
        <p:xfrm>
          <a:off x="1524000" y="3224463"/>
          <a:ext cx="9144000" cy="33380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7565">
                  <a:extLst>
                    <a:ext uri="{9D8B030D-6E8A-4147-A177-3AD203B41FA5}">
                      <a16:colId xmlns:a16="http://schemas.microsoft.com/office/drawing/2014/main" val="3941241101"/>
                    </a:ext>
                  </a:extLst>
                </a:gridCol>
                <a:gridCol w="3047565">
                  <a:extLst>
                    <a:ext uri="{9D8B030D-6E8A-4147-A177-3AD203B41FA5}">
                      <a16:colId xmlns:a16="http://schemas.microsoft.com/office/drawing/2014/main" val="3563918462"/>
                    </a:ext>
                  </a:extLst>
                </a:gridCol>
                <a:gridCol w="3048870">
                  <a:extLst>
                    <a:ext uri="{9D8B030D-6E8A-4147-A177-3AD203B41FA5}">
                      <a16:colId xmlns:a16="http://schemas.microsoft.com/office/drawing/2014/main" val="2438266686"/>
                    </a:ext>
                  </a:extLst>
                </a:gridCol>
              </a:tblGrid>
              <a:tr h="7260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 dirty="0">
                          <a:effectLst/>
                        </a:rPr>
                        <a:t>Task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>
                          <a:effectLst/>
                        </a:rPr>
                        <a:t>Automation Level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>
                          <a:effectLst/>
                        </a:rPr>
                        <a:t>Accuracy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8133773"/>
                  </a:ext>
                </a:extLst>
              </a:tr>
              <a:tr h="4287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 dirty="0">
                          <a:effectLst/>
                        </a:rPr>
                        <a:t>Unlocking PDFs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400" kern="1800" dirty="0">
                          <a:effectLst/>
                        </a:rPr>
                        <a:t>0</a:t>
                      </a:r>
                      <a:endParaRPr lang="en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400" kern="1800">
                          <a:effectLst/>
                        </a:rPr>
                        <a:t>0</a:t>
                      </a:r>
                      <a:endParaRPr lang="en-CA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6756935"/>
                  </a:ext>
                </a:extLst>
              </a:tr>
              <a:tr h="8772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 dirty="0">
                          <a:effectLst/>
                        </a:rPr>
                        <a:t>Converting PDFs to Fillable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400" kern="1800" dirty="0">
                          <a:effectLst/>
                        </a:rPr>
                        <a:t>60%</a:t>
                      </a:r>
                      <a:endParaRPr lang="en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>
                          <a:effectLst/>
                        </a:rPr>
                        <a:t>Adobe accuracy varies between 60 – 70%</a:t>
                      </a:r>
                      <a:endParaRPr lang="en-CA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4504063"/>
                  </a:ext>
                </a:extLst>
              </a:tr>
              <a:tr h="8772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 dirty="0">
                          <a:effectLst/>
                        </a:rPr>
                        <a:t>Extracting Elements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400" kern="1800" smtClean="0">
                          <a:effectLst/>
                        </a:rPr>
                        <a:t>85%</a:t>
                      </a:r>
                      <a:endParaRPr lang="en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400" kern="1800">
                          <a:effectLst/>
                        </a:rPr>
                        <a:t>80-100%</a:t>
                      </a:r>
                      <a:endParaRPr lang="en-CA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4305191"/>
                  </a:ext>
                </a:extLst>
              </a:tr>
              <a:tr h="4287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800" kern="1800" dirty="0">
                          <a:effectLst/>
                        </a:rPr>
                        <a:t>Assign the Labels 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400" kern="1800" dirty="0">
                          <a:effectLst/>
                        </a:rPr>
                        <a:t>50%</a:t>
                      </a:r>
                      <a:endParaRPr lang="en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400" kern="1800" dirty="0">
                          <a:effectLst/>
                        </a:rPr>
                        <a:t>40-50%</a:t>
                      </a:r>
                      <a:endParaRPr lang="en-CA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8594405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1060534"/>
            <a:ext cx="12192000" cy="1259305"/>
          </a:xfrm>
          <a:prstGeom prst="rect">
            <a:avLst/>
          </a:prstGeom>
          <a:solidFill>
            <a:schemeClr val="accent3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No doubt there were some exceptional cases where the results were not as desired, but this system worked for 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80%</a:t>
            </a:r>
            <a:r>
              <a:rPr lang="en-US" sz="2400" u="sng" dirty="0">
                <a:solidFill>
                  <a:srgbClr val="000000"/>
                </a:solidFill>
                <a:latin typeface="+mj-lt"/>
              </a:rPr>
              <a:t> of given general pdf files and produced 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satisfying results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.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It is believed that the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 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60-70% of manual efforts</a:t>
            </a:r>
            <a:r>
              <a:rPr lang="en-US" sz="2400" u="sng" dirty="0">
                <a:solidFill>
                  <a:srgbClr val="000000"/>
                </a:solidFill>
                <a:latin typeface="+mj-lt"/>
              </a:rPr>
              <a:t> will be decreased by this system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.</a:t>
            </a:r>
            <a:endParaRPr lang="en-CA" sz="240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839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Results and Conclusion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060534"/>
            <a:ext cx="12192000" cy="1259305"/>
          </a:xfrm>
          <a:prstGeom prst="rect">
            <a:avLst/>
          </a:prstGeom>
          <a:solidFill>
            <a:schemeClr val="accent3">
              <a:alpha val="9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No doubt there were some exceptional cases where the results were not as desired, but this system worked for 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80%</a:t>
            </a:r>
            <a:r>
              <a:rPr lang="en-US" sz="2400" u="sng" dirty="0">
                <a:solidFill>
                  <a:srgbClr val="000000"/>
                </a:solidFill>
                <a:latin typeface="+mj-lt"/>
              </a:rPr>
              <a:t> of given general pdf files and produced 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satisfying results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.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It is believed that the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 </a:t>
            </a:r>
            <a:r>
              <a:rPr lang="en-US" sz="2400" b="1" u="sng" dirty="0">
                <a:solidFill>
                  <a:srgbClr val="000000"/>
                </a:solidFill>
                <a:latin typeface="+mj-lt"/>
              </a:rPr>
              <a:t>60-70% of manual efforts</a:t>
            </a:r>
            <a:r>
              <a:rPr lang="en-US" sz="2400" u="sng" dirty="0">
                <a:solidFill>
                  <a:srgbClr val="000000"/>
                </a:solidFill>
                <a:latin typeface="+mj-lt"/>
              </a:rPr>
              <a:t> will be decreased by this system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.</a:t>
            </a:r>
            <a:endParaRPr lang="en-CA" sz="2400" dirty="0">
              <a:latin typeface="+mj-lt"/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873095412"/>
              </p:ext>
            </p:extLst>
          </p:nvPr>
        </p:nvGraphicFramePr>
        <p:xfrm>
          <a:off x="2785979" y="2857250"/>
          <a:ext cx="6245726" cy="3818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4625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7" t="17063" r="20779" b="15949"/>
          <a:stretch/>
        </p:blipFill>
        <p:spPr>
          <a:xfrm>
            <a:off x="7924215" y="1609751"/>
            <a:ext cx="4023361" cy="2292288"/>
          </a:xfrm>
          <a:prstGeom prst="rect">
            <a:avLst/>
          </a:prstGeom>
        </p:spPr>
      </p:pic>
      <p:sp>
        <p:nvSpPr>
          <p:cNvPr id="2" name="AutoShape 2" descr="data:image/png;base64,iVBORw0KGgoAAAANSUhEUgAABVQAAAB4CAYAAAAdUnnOAAAAAXNSR0IArs4c6QAAAARnQU1BAACxjwv8YQUAAAAJcEhZcwAADsMAAA7DAcdvqGQAADQTSURBVHhe7Z1bjh1FtoabM4GGd0vYOlJJfmo8AswIMCNoGEHjEYBHAIwAGIHNCAwjwDxZKqmFkfwOPYI+/78r0me7vC8ZKy4Zmfv7pFDuKrt2xj1W/LEi4m8AAAAAAAAAAAAAAAAAAAAAAAAAAAAAAAAAAAAAAAAAAAAAAAAAAAAAAAAAAAAAAAAAAAAAAAAAAAAAAAAAAAAAAAAAAAAAAAAAAAAAAAAAAAAAAAAAAAAAAAAAAAAAAAAAAAAAAAAAAAAAAAAAAAAAAAAAAAAAAAAAAAAAAAAAAAAAAAAAAAAAAAAAAAAAAAAAAAAAAAAAAAAAAAAAAFCD99Jzca7v3/lID4e7Cv9QeD8F/+4YP6fnXwq/KbxyuHr5evo9AAAAAAAAAAAAQDUWE1Sv79+xcPpI4eP0rM0LBQurv/h59fK1RVcAAAAAAAAAAACAMF0F1ev7d+xxavH0XwqnPE9bYIH1J4VnVy9f+zMAAAAAAAAAAABAFl0E1SSkfqlgIdWfl8ZHAzxTeILnKgAAAAAAAAAAAMyluaB6ff/O53p8ozCCkHqbTzhvFQAAAAAAAAAAAObyP+lZHXulKjzXx+8VRhRTAQAAAAAAAAAAALJoIqhe39zY/7vCw90vAAAAAAAAAAAAADZAdUE1bfH/VQGvVAAAAAAAAAAAANgUVQXV6/t3fIO/t/gDAAAAAAAAAAAAbI5qgmra5o+YCgAAAAAAAAAAAJuliqB6ff+Ot/c/VWCbPwAAAAAAAAAAAGyWWh6qXyncvfnYjZ8V/rr5CAAAAAAAAAAAANCe99IzzPX9OxZSfaN/S14pfKfw4urlawupb5Hi4CMHPlZ4mD7P4ZND3wcAAAAAAAAAAABwiBqCqs9N9c3+LbCQ+vjq5etnNz/OIwmsviDrXwqnPGcRVAEAAAAAAAAAAGA2RYJqY+/UFwoWPIu29SuO9lj9p8Ih0RdBFQAAAAAAAAAAAGZTeoZqK8/UKmKqsWCq8IU+3lN4osC5qwAAAAAAAAAAABCiVFD9ND1r423+VYVPfd8rha/1EWEVAAAAAAAAAAAAQoS3/Dfc7u+Lpx6kz81Q/N/3s7ZwCwAAAAAAAAAAANulxEN17k36ufyUnk2xkIqYCgAAAAAAAAAAADmMKKgCAAAAAAAAAAAADEmJoPr39KxNq+8FAAAAAAAAAAAAKKLkDNXnejy8+akqvjzKF0cBAAAAAAAAzOJ/P7zrez4cfF/GoR2VP6fni3//8Yrj3wAGRW3ZWtPtdvwPBf/ul91P/4/b9V9q0y9ufgTow4iCqvnk6uXrabC7GNJFX+4wHD5U8M/HsAHwm8IrBV/kReexclT+LvepDlx8+Ss/3L84D6Z8+Dg9D7E/qO76jpH6kFtla06lxWX5HwWXsT97kcnlDDORAfa1Hl/d/DQL5/W9pSdWirfH1ZZM/cbErn71MD6Vts/1+OfNT82Y2o6Z2k+XCXOk7BSvT9LHoeiZlk71oiY/Kq0/pM+zUBq/0WPq+1uwP/55rNjZBT3q/Ugon53HzuteOJ//uPm4wzaH+9Nu43WHulWb7PYzB+WD7atHCratJgEmB5edxwu3pZ9btp0F6mkxyo/Fxirll8vSl2DnlOm3ivPj9HkRFO/eY9sh+6drf1QD5dt+Oy7p2960aeXBs91vKqO4DmX3KT6R8eCx4uR8ggJGFVTdEdy72vilUcpDDw7uOD5ViBgA+ziv3Hn4Uq9no+VdEpSm9E31xh2mf+d/Oyuip+/w33plahLaJrFtGjyMnxYNfh5ZiGpQ/h4wflGaqxurrVFeuBydB9MgOpVrDVyvnD+/KW8stDUlleuUlqnOljLVb7dv12sGvxPIqPhTj9z2ZKPi2/R5ERTv/6aPS/Bm/GhhgCttuSJ3TZyeXfoaGtbZZae4hG2wlvRMy8L1IsITpTVrHFEaW9rLp/C44XpvkahJux4J5bPzOHuC24Bu+b5g3YqS3X5Okcrc/UftPPA44fGihfg7Sj2djfJhsbFK+WVh8vubn2bjNrjoIrniPcrYNtk/U3+0WJ4cQ3nludK/FDwnLpkLH8Npdpv2go7zogqK91B2n+ITGQ8+qZknl8qogqqxYGCRbbiGX4ryzvk2dRwtmDqOJzUERcXX8XR8c9gXUOdwUFBNQtuUVxGRzen/UeGHGnlRg5SfXrVsWf42Ar8bJc2HSGU75YXrS3OUH80GstSue3mLuFy/U3C93lwfWULQ+DZeyV/0uJmIcdYI98XfKT+qiY9K2yiTC7cXtx17sFRrO6MZ1iX0TMtA9WIuaxJUb2O7emcP1az7o6B8dh6PKFS5H3V/Wn3SOlDdmksVQTWVdQsh9TZv7GnFu4o9PXA9PYrSvthYpfz6VY+IXf2F4r2Yg4niPerY5jxxO1x8ftixHe/jftjpL+6PFX8EVdhRcilVaw8pd56/Xt94JW4CpeVzBW9bcIVvJaYZC5kWFX7X+75XKPL2u3r52sagO1430rmhaIXJcXbc9dH59aVCNA3+O3fWVfKiBL17Kv+nCq3L33k2pbnFal8YxeehgvPAebG27Wqn6CYMC9dj553LuHhysjGiW6zuJuMObvrwpzbONpgn7g93Y4LS9rXCUP0jQEM8Pnnc+FP1/nuFxeyhC8P2nvtSh83MaZZCeeg63EtIfmNPpzbDeNER5bfLONpmch2BLoWdPpDq8yJjgN+r4Dbcqx3v4/dN/TFjIFShRFCdzuloiSu6RdVVCwaK/0cK7jQsEPZuvO44nYc2CMJcvXz9hR4tVzDeDJipvC22Oe41mfKia33S+ywgeoV1qfK36FZU/jVI+TANoC0F5e4oXS7X2vV1DjtxSO93GV/8RE3GkfOgxDjDAH+byfD0BHZrTMLqr6neAFwSO9tAdR+RqB/uT93fsAgawPVUwbb0Uvbs1GYWt6cviJIzSD9SWfUW69bEbk6sPOo6d9H7pjn+0mXj9+8W1m9+BIhTIqj2dA+eBIPVdYyKsyeiNgCWjLuN5W8Ul+cKJYazRdVWvK+4WXh2XrXcIjEJUKV5cRZ/v8K0kr7khH0q/6et03wIvfOuwiSkbtW4WUJM3ceCrhcLlo7H0pQKoo9kXPVe9FgDXypfbHh37z86sGs7Stultx24TFzvEYn68pXyGyE7g5RXS9vSZmdPKz54tzUm5W/puFwiyF4Crs/ui5ovmrs8FVrP8SO4P3Z7pj+GMCNv+b+NO9bnFmYs0Nz8alySiLTkSuohdqsxilfIIEnncbY6j8YXM/U0lpwXrktNOtCUx07PSOVvr9Cux2joXU7/0gsKTUl1aBTPRh/xcJHCUDKGaqQdL9XD7Pq0DRudnlQgqsIl4jZtkcjHfGy1fY+G+xrbiDAPHxPVzXadgW1aL8RtarfVYNQYjz9XGQ2vGQyAF80jdw/MQt/ttuu54EhteJ+pPY8aPxicsKCaLkJZ4qbpSRRc9DzMUyheI3ccNpYtJEbj5lugW+D49Dbk/c7qoqq+byfWKoxY/m4zJeU/C+epgg1gr3pufYJmg3qkNF6qqFpr8cIG+NbrbJRdn7nh/EFUhUtmt+jKpLIb3pLcTMTYCsojb8kdcVHe4+DHNx+hAbUWtxnT52Hbt/r2d33nNCce3W7czY8Z/yBCiYeq8W2hS+EOcjhhVXHZTTgVRu44HLeQqJYuqNoSzoNqWx2SkLXZ8p+Dvnf3/QqXsnI/2vYV4yMeLs0oqLW1y/UXr5PjuF5tWQSwp96ltR2ACSaVfbGIwXELR1DeuD6OaGMZ79p7cvMRaqJy91yq1jyKXUfz8fb3aosXaRxZg5g64XjaGQggi1JB1du/7am6JMMIq0nAWEvH4ThaVIvEtef5uT3w7fvFAkr6jrUIDbtBI1j+R0ltwIeNX8RkLJX5ov3OEVyuzc9EGoVkfNcsh1EncKPgs2a3Kjq77eA1BpeM2wCiaj8sYlS1xTbEyHbMF//+49XSc+CtUlME9WVmthFhHlXsnzR+WBNZG4/TE2A2RYJq2vY/isfiosJqEpLWtApjdkbzzccsvCq7NezRFy67VP5rm4S7nVRbiUvtbm1toJSRV74fqkwuxdOy9sUDPjx/xC2GI2FPzq22dW/FZQIGl8zOPkyTYmiL8xov1Vuo7tmmHNWGefLvP15tzblkCJLtVbvfwUt1PrZ/i+wf/f1u/FBYm43oRZKt7cSFDpR6qBpvdxhphW4SVr8uEchySO+xMFX7fRYuv1VwHk+hdkP3zfq5Z6b8kZ5bwoZbyKBN5d9i4OhR/hbdis/MadgGhkVpdp0ZXXTbvBGZJvwtygED/DSu/1sWHfFShktnN66nyTG05V/k8zuUiKmel9p+/kzhk3//8eo9B39OYbKnI/PXF/qu6mdNwhta3MzvRVIWyedTav+0mA96AeP2nNjBv6uxuPGt2nWri7dh43hwKSYJMiNOPjxQfqfwbfKmbYLS746j5iqqhbQvFOeDHUQScrwNpuY7H+h9sy4ZG7i8S3mlPLiXPs9G+WExteZA3bv83TZc/mHP4wZt4Bg2gH9RcF11vB1nC2oeuP38ND0PojRW6fOM0myP5GOCkuPn8vPiwy6ut9tXKscpzi2FqXslZTs6MpJPlUMp92Rgdcs7peW/6WMOnhzm4Hr3DwW3V38u4ZXyZ1afqbRFxg0bt7lntbsvntJXir0VZhnYkbLTd1frj2rSMy3BemHvsNUIGkpjxEbwtsNZNtkeU933s+Zk9pny28LU0CifnW7ndQ7O45Itnov0NxPBumWBsYYA0RSlLXq57050URpnzfv0HpedRby5ZfhA353bNt8QrKc/6525Y/3qUN7YJvGxYS34QXn4RfrcHKUlMrbV6I98UVpun3CIUD1Xuu2cVOuoDvdTtgE9Bp1tz6ktR+ZUobqh9w1l9yk+mx0PRqemuDDqrfbGjfDJ1cvXHmSronS78VpMqoU7r08U17MdxxlBJ5ef9c5Zg7Xe20NQtYjhTnRq5K5bHiRqGK2n+Ez5MNsLVHlRc+AwS5X/M70zNGFqkAeH2K1CzswXG2SuJ/YwfEsw0t9X6fP0Dk9W/7z5aYfr607szak/EynO7kda9KGPFafqfd8IyHi4XQ618Yp1t/OUehtnep8NL7fdkno3y+jWu7oKZ6luuG8qGatmC0m9y64lPdPSu14sgdLYfZKjd0Ynlsd4rPgMPY4ozc7jRYQqvbtrfzOxRN3qhdKW3Q+JkjHDdpjL71SbKW4HS9bT0VHeRMaDHLotkgfTUqs/mlOXz5Ft/6b3Wg8qXdBz/+S2HOqnFI+pP/Y88FxcdvNuvevs/PI2eg+CKuyoseV/wsp+dmXshBuTz8j8VSG3oh0liSq1z820Z+KsfNT/c57XGhi89bta3hRi8dtedV8rWOh1sJhmQ/OBQsvB0BOQWaTyrznwu9wt6M5tRx7oauXFo0j5628sxLQUUz3Q2XvWdWFuu7CnseuLPedsmLQYKDxQO+9tWDt+rq8WLrPFVKO/83c5ri360Nl1eoXUEguO0fr7F8VGlIL71JJtTi225xVj41jBExqnL9qufPnWOWMcYDhU9y3O2Ub0OBgal27BxUknqNXfpOfFo7oWmY94x0RITDX6W//91GYOjYkeLze5OD0Qre2JTdt0E3t12fPmaH8UaYOeE5eOE160KBL59Lf7/fGp8S8spgLsU01QvbrZzurGOzIWf55f379TSwCyqFLTwLQIdNbT5xb23KtFy1XBuTgPjhpEKX9aCU8mZwCpMXDs810S1mah/+s8qFn+EUOmtZhqb93cNvEG/e3keV1bWLVH7ySihuO3j77H5VkibB2jhdfrKLQ+5/QiboeVMemxO1r3RlmIO4jSVjpmbLn9wMZR/ffE2pPqkom1sa3TeifK6tnrb0JovKG/iVPFxkttxmOiy3Gy79x2Rp/jrppka9nDsSVDLgC3QvXYYmJ0l1VWX6Tyc9mV2MtuYxY3qy1apLbssc9t9/b4t2vT+veScRFgR00PVQsCbrhrGHC+vL7xVg133PpbG5e1J/M+7zUL5XlNAcZeqq0Hs1O4UzsrECrNFh1rCon73J2TB+n/WFCvSaQsa3ieTHyeU/76v/amaCWm7AbWJDIWo++ZfaTFHPRdVUTUA/yUnjV5f+F23QQZb65/uemK9BuXcjlV1ON9eAFABrPba/b4mhhaMAaYg9qAbYWShQXzeZo0wwlSfxO1UWsu0l8aVYURleO0g8Nlaa+5yPgI88kVO10eufOm4hvs14bqrfMotNigvMqx70qcsnZzPre5mx/rkvLA499+G/b7Ws3l4MKoKqiaqxuBbw2iqjsJi6rRyWBt71RvU44O1jU7oCXFA3v9zTKI9P+8glXVeNpjzoShdj69iJR/yq+aA0LOlrOW3io5Rx/AebY4Cc5tg16ptvd7bn95EbfDKm/c3kKiY6bRvRTRMePD9ARYNWnyWCqqXsoCUymRBXLDAk6cJuOQ7QaFaHnCDJINkVv3ba9EbJaL8lJNRBeUZ+kcKj/PMUqEanuKNhU30/d7gcTP5u+Dy6K6oGqu1iOquqN4HhRVa3fIJQ27pvC05BlOvr09h5remfvMGdRrr3COUv6z6rXajPOolUhnYb3JKuUK2KLwWZ1kvOUa39Nt8bm3xptLMcCjferwXlUynt1PRvoV2iRshjSJLNmtYS9VvCjPoHz2AnnUSQJiPEy2AayPyEKNb2Z3f5Y7f3I9WcMicDWUT63myxMl2oEvv2odvx16j89W9UWqLJBAVZoIqiaJqiWHs/ciW1TV/41sNT3Hb+kZoeRvb+Mt70sNNLmT3Rbbo8+i/LGYWntC8Ud6Ls1HSt+cut3SS6XVcQ5roJVwtzWvl8jWop0BlQyp3HHpIra6Km+2LgDUHCsBVonauQWIki3pSy68rwkE1f48RfBfF6m8cp1ULKZOdlzE+/ISPe1b9kfRuYvjdMlzPtgIzQRVc3VzzqBvSxzd22wSVecOwi1uzf5K7/9vJPhvb76iGouIL6ovuZ197qpkLUYr/9rldfL79M6WEyoffbBUuS6K8tXb0bcmfFYnGd+59c83Xu/3LxED/FLO3Rp9ERQAClF/6PEmOsFuYQMB7BMdh+wQ8rvshNp3HEA7ImW1v9PI3o2RRfK5c/6t0ERQVT7a2SDqiPVkTxgHWC1NBVVz9fL1XwreXuQLL0ZuNO5Yn958PMvWV+c/Ts+eZHf0AQF2LufSv3XR61z6W9b/yHbsVXN9/469wp/rY+2Fka0S8RC/LaBGtvtcikfDpU0yAC6VqGcQC3/QlORFHcVj2Df/++HdPxX8vKjt3Ssk17vxherHG0etJMhFbLpLE91btYPonND3GkTKDWA4mguqE1c3lwj5CIAu52QE8S33JztY/bs7pK1POJcwPqLiaFfvZ5W/JxJbL/9zW5tbeqeM7s1eBfcj7msUftWPvyswQZ1PrrBpo+2teqWf3d/kjkXva2J2KV6qALBx0mQ24ujgvpAx6zwRW7qVo8AaKd2tZFvdc7pfVV/ttWpxlXo7EMmmyj1O6dAOo8iuo0s5G3/a2dVq7hp1woqUGcCQvJeeXUmilL2xRhzYbFzes2ftzY9vYxFEj5a3mw+B0n+0bigPvFWstjfdz8mTOQvFxZ59tevR0bg0SvtwnCn/P/VoMjCfeu9aUX5N22EcbHgssSjzRHnrurtqZBR6JXzuToKJx//+45UX9N4i+F32jPDCYBMUJx/hkYXiU63N6P3uS92n5vKJ4nFyMUTfHek7vR2sWr1VHLyAkSty/Kw4nB2bli67mvRMS7BeuK7lXmIZprQOKo0RO+Vsm6qB4va9HpGFooP96pIoLZH+a1b7ziUYF5NV7sG6ZSG917n9YS80pa3lfMsLqu5DXP5dj5kK1g0L7T13cPmM0ubifqD+7uboits7c/RgW/Bt7028JBWf0Nim+LToj9zHu6/P5YNDeb2PvttOIbmiuHE5rnoBSWnPtpVEy3E9Mr/sYmtsnUWN+etxhdWj4oPi7MH9ErYJPFAeHDQyGomKUUE1Ohk4xSlB1QLM1o98MB8oD94ZRJV+d9YWJVrg81ObiVU9UP54IHN/tqR4eoitCKoRg/moQRg0BJsZHxHjTHGpKaiG+tM5cdB3R8aNaoKq3u9ydnnnMisOS5ddTXqmJVgvulJaTkpjpN/qJahGFpaMb2b2UV7DoLQ4j3OFqlYCRqTMzVkBY5+C9/QinL9KW7TPzsX5PQmsPm99dv5HCNbT3jTvf5QPkfmEhd4v0ue30PdFRMMm7d8oPpGxrVV/FLF1fSP+B+nzUfTdEVGxqXNCL4JpHw0E1Qp02/J/CE3wJ+HKYaTCPLWl1APAJTCCCDSH3rfjryVfSjlWzyOrkHNpasS2wAKqwiOF7xVssNh715PTaaHoUupLc2S4uO7lThz3b4I9BNvEEspft/nI4tRaPAyink5swYUtE7W9L8UWzkZ9qZ0uIiKnvTlXZwe1QnnhvrfHGYu20yYxzueuPlW4BMeJpYmcS3/03GfVl8gRJg+T7bNZlD7X68jc7ezYoO+OLuZc5OXDsF0WFVQnBhRWdyJJ+nwbjMg2dNu+V0h08NgKLev/aoSLSUTVx0lAtTHeUmyGmPF9botcZLK2udthU3pyPTsmhl/ZVvrcPqMT5OHTBxAlCXiRsZfFwgOorynZpj7yHRNLscSFxjuvbZWlz139Oo2PUJGUp7ljsr03z/VVkUXyzV44qny2XRdZKDc/pWcLfktPgE0whKA6MZiweuzinUsZWBGH4BB/T88W9PY2zub6/p3PkyfqJKJCB5LxnZvfb90Ee4gkJkRE1c0c+6K8dV/v7YfRxZKhF8OUPm+7i4rF9hjDQxW2TqSO41ywh/qZRwruR0vO/Ox5RuYqSGP0Zzc/dcdjo3cb7YTV3W+gFrbncufTc9pHxJ5z293U3F7p8cK/5yol85Q5CzzRfMNDFTbFUILqxJ6wek+hx3aPQ1y6JyKC6i2ub87HvHQuchKlsn+YhNTo1hkow54Mue1vrqdCZBK7+m3/nkCkSWLkoqYJT3aH9KpS2iaBo+R8TgQOgG1z1/1gQbAn47RTpWTeYO87RIYDpIXRg+dmdsK2x1cqZwurlz43rEWuV6jP8zyrB6QF0FybxOU7ioNEaX/0XMHnepbOVc4dlzXBwhqAGPJChNtc31yE41Xf3gOZb/t/a+VecdnCAcRzOHUxV+Sg7XOELs1pFJeDl1LpXa5/ox8kX4tPlAfvePcpD5z+Vu1wuIuTlF4bWu571u6NuupLqWQg5h6ob0Pw4E2whwh8v6l+O2wyhHN5p686gcdS12lfmFajHR+9IOI2Slukr3b+zhU1nS6n70MFp63GwsfsW2gjZafv5lKqWL3oSmk5KY2RcbPbRRHB+A1Xf5UOp2GtNlqovKNl15Fql+yk8rVw7b5+SR4rTd+mz9mspJ4263+U/t2RCjc/zWb2JXjB7/duFDtxVUPxGH5sO8Es26cgjZu4CEnp34ImxKVUFViFoDqRBK2eHmLviEqKQ6vGc/Sg7YWwqHiwgSkPWgwSly6ojlb+PygP3hlMlQctjfdneudSW7veQWm10e70bmEFdrWCqgyWSLubLfQZvcOCee628Oq3sa7QOMsRHFv01S3JrUMIqgHWUC9Ky0lpjIybCKqZKB0tbbSWhMeSaNl1pOo4qfTaLvNYnXv+Zm2yxod9VlJPWwqqkTo729YwekdkkfwzvaPajhvFYW02z0SOeB1NI4LqOCCoVmBVgurE9f079hjrcYbdOyKE3t2k8eg9qykL5UGLQeKiBdW1lL/yoKXxfjDfl0Dp3JKYatYsqNrTIHfy9EAGwuztk3qHy9sGeK7nS9Z7zrEy42y20W0KDO8lyPJwNpGy0/cP2e/3TMsa6kVpOSmNkXETQTUTpaOZjdYQ9zEeR2aLRftEy64j1RceTSpr9xtLpj3kqbqSetqk/1HaLXLa1srhmeKS5Wyh90TGldri/5psngnbsy77ubu7Is4IBkF1HBBUKzDkGarnuHr52pM4d66zJzsAFQgZvDCbXDGrJTZ2e4uprl/c8rtHMr5zxVQbxVkiZzIeI3m/2dthz+C6OppXfU08Uca+gEshMvZy3mcd7BWHbZmJBQAFi18OS9218Y1slK0suvciIjBGzjKPHMnwMNmcl4ptHh9llWP7RPuukReBALJZpaBqrl6+9uR3CG82uAxU5zB62zKEYZq8nnvGxSuDn6l++fymuRcpXQoRwTJ6kVAk732T6kgLAT2wsW0RYKuCo7dyLjVBB1iCyHjHgkM5Fi/wDCrA+afgrfcfKPjZe1E64p13kSRbKXeB3GebZpep/sb9U2QcX5tHaS2cX/ZU7LVQ5rPuATbDagVVc/XytRv+7C2HlcCIhEum6WB7fXMB3WLo/V6d7mVQeSLlc5od8Ey9RTK+I5eB/VN/65tOs4L+zkfJROhx/MxIWEzdqnda+Fw8gDWivi/qKYSHapxJvGDhphIW0JyfCt69aHHVT+dva0eIj9SGlj7PdS3YnstdgH5/307LCfrbSN/2SH97aYvkbiNRMTU6DuDZDZtiFec2nuP6/p1f9WjROA+dodrqvKIHSSAenuTBV1t0Gv4MVdOwrn2gdw4v1jfK730eKx/Ct6eWovTZ26D1jf5u507nO54pen+rs7VWd4aqjNro2Uy9qXY7rNI88nlM7p8spoY8qpS21n1HKUViaqTs9D7OUI3VCwslUU/0bKJ1fkJpjNiNXc41U9yidxIU3XTeAqWl1fhZE5epPVOrCH3BumVHlF7zDQudi85tlEdeKHcefZqetQWzrDM+g/V0ZzfefOzCC6Wp6pxE6Y5cFLUEVfo2pXd0m8fYmSN3m/9bKJ1/6hFpU1kXjY2I0h6x2Vsel/VPhdw2xhmqFdiKoNpq4n1IUG0luHjL7yq81BqJamsRVCPG6xzspTh8h6b0eyXelwS1YtGb/pW+qGEwFwsBFlMPGi96f8TQnsMaBdW1GN/GBmmxt1HQOOuBJ3NOY3hiPPjk4onSVtQ+ImWndyKoxupFcXn1RGmM2A29BNVoP1v1Qr4aKC2txs8aWDhwva3qlTpy3RqVVE8srtqerWJjKD9n93/Betrkcq9eKM2t5w41qbJIrjSPbPO4P6py5EiwDzLDLcrlorQPZfcFywJBtQKr3vK/R8+K8Ed61ubj9ISx+SU9a2Pjbg20nkA9ur65Yb87SSxuKqZevXz9xTExFf4fGQU2CNYiphqvCm8Vr6bb4BpKPKmE02RhaDXiHEAtCvrZxb0OV4TzycKFvbGqiqkQQ+VgcdJijkWzKpdapbYEx1mTjXRX5bnVYxysl0z9US3tJDovvtRLXWGDbEJQvWp3WdAh4aOVeLvVzntrXHT5p7bWWhBsveX+GC3P9HlhMTV9hvOsTaDc4u2wnmTa6P5aYWuLAJN3xnBedgAdiXpP9XRiWDsW7xBSB0VlM11qZXG1pF5zJuQRkm20tjnuVhfJf2rQH0V311q4Xmq+B1CVkKB6ff/Or8mba+u8M9G6utmW3WJyeTdt94WxaTX5XlP5tz6aYqlVy5Ze4tzeP5NkfK/RyBp1a1cOu22pChZSLTi2WqxcCvddPgcWbzG4aJIHVtTm+Ck94TxfKq+x7QfHY51CibfqIjurVsIaPRF9OdXWFsnNV7XTpXbjeXHUVtyC3QwQ9lB1w3l6ff/Oc4XFV+UUh1ad3jHxrNXqPB3L4KTt2q0ExbWUf6tjDyYsLm9qC67qDeLNfNa6Yr3G22E9xrlu+rILi4yTR+oWhFT31R6rLRBbRH1Pwc9VnFUO0Io0oY7eO7C7TT193gLuAy2knQslZ7t/v8Kx4SJR3ba36tYWEhcj1fu12nRLCMFz+6PoBWUujxZn2ZZ4qXLkEqyeqKA6CSpedbW36vcNRc05tPCW9RbdY56orVbnHyofL8Hzd+20LP81eDJ44Gy9BfhfC/cpsBxrPVdpqYnDIWP7XLBwaoHRW97tifqtwoiTSAs3h+J/MqS0faDgzxaIEVEBRBI4PKGOCnxbWxy0QOxt3+eC+5Do7cwlAjYkVHctTD9NdbglP6YnlOM5bevyasXnHerabeb2R77MKWrXfKR01RYxS9qMvWa7zX31Lvcjvy5QtrBhooLqbQ9NTyJ/v75/52uFJSpoiwn4UdEseZu1EpQsTi/ayP1+hbWuKPagpaA4Svl/mX58h8ZeuhPOA3vBM+DVYRWX3snAcb+z5jLvLgYfMLTnhLV44PxxIO5nQ/pbANgjTSB9C3DJzrKLPb5GfYtFiGM7187hHQw4TARJtoGD89BiCGeWroM177x0fzlym7U3dXQuahGzWhtS3+h+scT28kJJ0zat739fwYuJ7kf8ruf+nf8NoJSQoHr18rUbzqFG7I7zz+uOHqt6zzd6tHjXuVX4Vqv0O4N3CSHJ71Swwfi7AscPHKGxoOi6vFT5T1vtXf7nDmTvManygNfcq0NptmewJ5nNVkiXKM9brMVoWKt36sSWb4cFgJWSJqu/KpRMWn/QxPnSt0OXXC7J1v8AyjPbZvu2oO1ki6psFR6YVG4t5uc9GXYurL7Yc9Gi/ig9axH14DfuFy1wNhFV0/d6nrdvn+9+p3+jT4Zioh6q5tRKhNV/e6zaw6ylSGEvuqOedAX8fHVzm/kpWgpKu0beS4TRez5ScMf6p4IHD7+3tQfi2ikZOM7Ru/wtKLr8JyHd7z25fSMtqvTwBHukuPlYkep5oe/0d3uAncTU6ErvHJYW2dzGhzZsk/HdxJjqzNpFYQDYCJ4sKlh4sphaMgZ4fIye27cZkidW1P6zHdN8kXhLJCHk2JmP9rKzsFp7nvlpeubAuavvsgVbyIvkzXSMUtQfea4ena9X3fqvuHhOWDIvdP9ogbPqfEnfZ53I87xD84vdfFv/p8t8G7ZLiaA652IaNwoLQxZXv1GoMlnW99iT0gOsvVNbcNZYSoKrzzBphfPK+dZEiEl5+LmCjWwHi+D7cIbQCVL5tzxLbCr/JgP5rfL3QHO7/OcMir0mV9XaQkr3lwoWj92HTPnbujznrnJHtxPO4XYZj8Y5r+hDTMJ+qxApj4cyzoYWrwFg27gPUqi54+hJ8oi6eJQPztfoWO2t/6OPxUOQRA4L0KfEjkkQcSi2l/UdFl8ic9WWttvqUD7aBorY7IfssJoh0oeNLgyXbv2vOc8sdTZyW/f2f4ciO9rpUvAc11rRnD4EURXCvJee2VzfCD0WYnKxcOHVFAuy9gSd3Qnona70nnTbGGlV8R0nX2xxFoszethYbd0IPQg8Ubz8DJPi63Lz6uspg+4vveuD9Pkd9D02Jmtvg3D6slfKGsVlVh1YafnbwHH5nzJ0Xuld99Lnk+g7PVC18BI/hvPgR8VvtvipOHpQnur9sXR7ceQ3hZbeIz8o3me35yi+rlOtBLkHisNwhn8ynJzuXHy5UlPPEMXNnvu5bdxbY7O3Yuld/00fZ6P3hMfxnihtkb7aIk72uLAEkbITs2yNmig/z44jPevh1uuFURqnXRA5+EK1WWO+vt/9k+1jP31ett8VEYWO8UxxKbnlvgvKh8i8xOcuZ7dDvcv568l6BM97fCFg8djVum4tSTBtOxtRwXV29vwytSHbspH5hC8SOjpnuk3PeroUSmNkbhCym3JQvDz3jdj52bam3hUZ26L9kec2xzy5z+F0uT+KirJvESz7Y3iu953iNmveondP81yL4LljoN/hvjGn3xjKZld8NjsejE5RoWriH5lA3MYV15XY4T/+hXDj9u+nxvAPBX9uJTLskyU4KA9KOrFcnC82FCz4zar8ip8blvPORvYpEW2fk8KPvjMySJxjdYKq0fs9aLTylL6N6+VU/rPq6F75W0yc28l+q++f5X2q7/fg5UlFj7Z5G7cBL8y4XewbOo6LQ06/8UDBfU5E1MvBcf5C+bsf37dQntrYa+XB4jS6rbX0rs9GRkCkHXeZ5Afj5ny2Ae7nbEYzzmoSzMetC6rdmVNfetbDYL1YlNy0Ko2RSc4oeKyqNtluifLZedxNqCqsu1UEshXWrVnpVrpq2EGTjeinRc+37Ga9w7bhND8qcdTJskWC9XRpchd4Is4mzYWdgrh9q7hl7crTuyL9Q0l/VNJmstN3jJTHteeFHn9cN+z4sj/n87vchj9MT4cS3EfMFlWVVgRV2FFUqJr4r9lIPERU1GspgJzCDd+N3s9JjP67gjuUqZOJ8Jny4eiZLEpviwnQKgVVozhYUJ8rVtekVfl/ovTP7lyV/jUah/u88chWWnr1aW5fNgze5POU54pDj0UaGyOOw085Zd0KGQERL9DPZAREz46ajeJmozAitD9W/LKE69GMs5oobZG+GkG1MnPqS896GKwXi5KbVqVxrbay7QtPtmxjDI/yOWKLFAmbeqeFg6itlT1G3GaFdetsfitNnk9FvAiXIssWCdbTpckRVCPl90Lfb8eG5ih+kTm7+8KsRXK9JzK2lQiqpUJmNWFNcXGf6Dqea9ePgMe7WaKq0omgCjtKzlA1c85RXQsW0aITN6/qLGFwusNyw5m2qTj4s38XNfAsLjUXKQ7g1aW1Ym/eLZV/Vsea/n+v81RbsF/fe50dbNHU5eXBz8Gfd6T2d9SDtRI2uFxXnl/fv/NfhWbnNZ9DBoAN21yj65UMgC79lN4zic+5cDkVAKyVVYmpC1KyRdnnF9b04lo9yg/br2sSU7vZIisiYvu0vOj5NpFzPm2jLmIjz0X10H12SX/0vdpfFQE0jRtrnRdOc2uA2ZQKqltRtN3ww1tHr27OgfWKUmsRpAdzyrSF+LlaozKVv+vP2dWsFRAyDJUH9rJoealTS35KT6fDaViiHd8WcksPds/FRtRS/XnkMqqexreJCO1D3w4LAHAExNSZpDwqufW/15Fha2Ftc4E1OxNUJ9k8uQ4d7m+6idJqs7bxI/bu8IvkSpvTFfV6d9urtpihuHg+1fRM3EZ8obizSAJZFAmqVwNsFa2AjSFvcS4Sw/ZEtbWLqm/EpRO0MHiiq2I++6g22elT+bvcLaqvXVSdU/4HUR544FybqHrII7u3AeBLwN7Kt/Rzz77E5yZ3r7syvqMrwV3rWTKuIuWBlyoArAmPA4ipGSivvLstml8faRxcxbEmPUgizFocFLw9G+HlbSIL5FkXiFUiskjutrqGRXIv8ETnD4+UxmqeuKk9r0lUtZjadX4B26DUQ9WsWVStIqZO6Hv8fT4DZs2G6BzjILqd/BTR72wh7t69vrlsKYtU/hZVV1v+SkORcai/98A51IVHZ3gnvUpDyQpvhGPeLWGv+QC9PT4nIoKjb4JdYrIVMcBtnK7N4wYALhOPfT4ncM027FKUiIDe+t/Crl4lqn+2y0afS7mse9pow5Nsnch9It3tzySaRdprRDDuSrKPS0TMalv/Tcrr0UXVXXtOcQXIpoagutZzVN1oqompE+n7LKqtcdXS58iezI/r+3ds9FXraPfJPcMxxaWVWBFaoVP+TaLqGsu/SpyVB94C5cGzattqxMH+K6WhhzH/jnfqRKpLPYwQe6d296xPBlvE+O51zu1tooYWXqoAMDIeq30B3KyLOOBdlG8eQ0uO6lnTuaHNcX4qWFTtffzRHHbzPNrKO0TsOV9GtZRwHrHpPl/DIrnytMQxxLZ51f5I8dlpLgojthn33W7Pa5y3wyBcooeqG/MXVy9fOzRp2P5eBa9cWpRZ04A7Z7t3S3Egd+Wv5Uph+Ls3Xv6zUPqnwXNkDwNzagDtEf+Tk4WUj61F1aW8U30pVi6eZC0y5ui9NrqiBniTRSgAgEI8Bj5Q/8a280KUhxYwouMTW/8PkOrlPYVR5pqT+DK6bbsEkfnhUvanib47IhwvQenW/6rpVJtxGx6pLZtp/KM9QxHFgqom/CM1jHN4MnwviRTN0XtsXHmFdS2rHifjeX3/TnQ7x1weJa/Ts+j/Rb3b5vJQ7yg6K2dr5Z+L0v9CYfIwGFFYfqb4HY1X+reW3sb+/rPfrXhMomqLPLRX+lKGRGTRYknj20S8Y91XDX07LABcHLbdLQx5m2N00g3vUjJWs/X/AK6fCrbFHJacc/rdiC8HSOJb7sLxX8rLLvPxQ6R+L2Lfr2LXkdLnfqjEIeMblWtVb1zHScHtuNWcZi4ue499DkvGAzZCDQ9V84GCG4c7phEr5iSkNvNKPYbe5y299lZc2hA4hTuWJ47rzY9H6bElae47/P9ae319k4TbMCspfxuHjxXPJm1D32sPAwurixlOB3BdPyuOOU9S+bXwNv5ubp7r/znvXIdqG/KLbKdLxneuoea8WrQOyfByGz7XTx7iq/QEAFgK911e6PU5qRZTR7VJVovydGdP3/wU4qnGx9a27SpxfXW91UeHVgvdh3CZ+rIatvkfJ3QefnouSWiRPNmww+M2o8cwW/8nFK+dLqPQ2+HG7/I7vTDSsw+BjVNFUE2ig8/h+0zB4qoHOzfgJVfxJqNmElIjk+Bq6P32BHO+TMLS0oPyTkRTeKB4OY9ObjW6vn/HnWqP2w0/Su86iv7dW4V7eHzZU+Cbm49lDFj+HmRd/i5714HogDsLfb+FZS+6eAD1u5ZKvwdQ91NO9+zBNOVPTVHY6c/Kc8Vh8vh1Ptboz1wmS02oI96pS9wEe4iIl+xdGeBruB0WALbFNKH2BNJC6mOFRe3hraP8dX5Hx1YvNLIAdwLlr4VVL3TbnrQd22qu6e+1kOp2M4L4NyTJtol4Vi+948h1yfOASH+4prPxrYVE+/yHKt/I8VxnUd7bW3U60sPzmpaa0a4tK7gtf+13734LUIn30rMZycNv6mw/Ts9Wq69uMD4H0lt5WzbMKihvvMLlPLE42HpF2p2pDTxfwnNyq/NtFE+XX28Dz9577wheiks1kTODHxWXqsZUahcu908VnL+ty9/tYSr/s5eP9UB5MKW/Zf13Op3uqV8oTrfiPR19YVEwuh3GHuFF56VVyD8vNHWfJMg4c55FVr0tBCzeryv+zuunNz9l8UsyHo+i736ePs5G3+mFmuFR2qY2k8OPSt8qJrKRsluCOfWlZz0M1otFyU2r0mibJSI45OL+8T8KtvcWO296KZTPEfvQl+JYlKuK4hId5yYs5J0VQTrWrVq0zG/b0tM8M5onb+ZJimcTeyNYT5fmqP2l9Fhwsy2ag/snC1yLE4y/OdlG9b2Rsa1V+yiZx1v49AJGcxRPt+P9uXEJb+Z+p8qpBMV3KJtd8YmMB0PMrdZOc0H1EEmQcHChe3LqAdBMvz/HZCS6Avzh59W6znJ9B+WJ88Kdxz8UnAclHYnzxZ3HbwrOF+cPqzEDc+nlr/Q7vfvpzx0QJpzeN2lXupsOEqkvm+I99We34+747A/m/jzniI3ZpPzzez9Mz1N4smCP1yJBFwAAAGBEkohkpucxbDdaNEJUABiI1IY9z3Lw/MbPQ+zmNWI3/6UtQ28WEVRhPkkomZgEm332hWSE0w2hsr8tzl1U+Sexcho89z9PUPc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2wN/+9n9yon9IwaGwd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0" y="7937"/>
            <a:ext cx="9483634" cy="10940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ysClr val="windowText" lastClr="000000"/>
                </a:solidFill>
                <a:latin typeface="Garamond" panose="02020404030301010803" pitchFamily="18" charset="0"/>
              </a:rPr>
              <a:t>Limitations</a:t>
            </a:r>
            <a:endParaRPr lang="en-CA" sz="6000" dirty="0">
              <a:solidFill>
                <a:sysClr val="windowText" lastClr="000000"/>
              </a:solidFill>
              <a:latin typeface="Garamond" panose="02020404030301010803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" r="6787" b="9278"/>
          <a:stretch/>
        </p:blipFill>
        <p:spPr>
          <a:xfrm>
            <a:off x="86768" y="1928928"/>
            <a:ext cx="3678307" cy="1998617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/>
          </p:nvPr>
        </p:nvGraphicFramePr>
        <p:xfrm>
          <a:off x="3267319" y="4656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029" b="63265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705"/>
          <a:stretch/>
        </p:blipFill>
        <p:spPr>
          <a:xfrm>
            <a:off x="8768266" y="-649248"/>
            <a:ext cx="4371790" cy="307313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60375" y="4186114"/>
            <a:ext cx="10270540" cy="1974923"/>
            <a:chOff x="657735" y="2057338"/>
            <a:chExt cx="4607604" cy="572740"/>
          </a:xfrm>
          <a:solidFill>
            <a:schemeClr val="bg2"/>
          </a:solidFill>
        </p:grpSpPr>
        <p:sp>
          <p:nvSpPr>
            <p:cNvPr id="14" name="Rectangle 13"/>
            <p:cNvSpPr/>
            <p:nvPr/>
          </p:nvSpPr>
          <p:spPr>
            <a:xfrm>
              <a:off x="657735" y="2057338"/>
              <a:ext cx="4607604" cy="572740"/>
            </a:xfrm>
            <a:prstGeom prst="rect">
              <a:avLst/>
            </a:prstGeom>
            <a:grp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/>
            <p:cNvSpPr txBox="1"/>
            <p:nvPr/>
          </p:nvSpPr>
          <p:spPr>
            <a:xfrm>
              <a:off x="657735" y="2057338"/>
              <a:ext cx="4607604" cy="5727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640" tIns="40640" rIns="40640" bIns="40640" numCol="1" spcCol="1270" anchor="b" anchorCtr="0">
              <a:noAutofit/>
            </a:bodyPr>
            <a:lstStyle/>
            <a:p>
              <a:pPr marL="342900" indent="-342900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500" dirty="0">
                  <a:latin typeface="+mj-lt"/>
                </a:rPr>
                <a:t>N</a:t>
              </a:r>
              <a:r>
                <a:rPr lang="en-US" sz="2500" dirty="0" smtClean="0">
                  <a:latin typeface="+mj-lt"/>
                </a:rPr>
                <a:t>ot </a:t>
              </a:r>
              <a:r>
                <a:rPr lang="en-US" sz="2500" dirty="0">
                  <a:latin typeface="+mj-lt"/>
                </a:rPr>
                <a:t>able to convert </a:t>
              </a:r>
              <a:r>
                <a:rPr lang="en-US" sz="2500" b="1" dirty="0">
                  <a:latin typeface="+mj-lt"/>
                </a:rPr>
                <a:t>non fillable pdf to fillable </a:t>
              </a:r>
              <a:r>
                <a:rPr lang="en-US" sz="2500" dirty="0">
                  <a:latin typeface="+mj-lt"/>
                </a:rPr>
                <a:t>pdf </a:t>
              </a:r>
              <a:r>
                <a:rPr lang="en-US" sz="2500" dirty="0" smtClean="0">
                  <a:latin typeface="+mj-lt"/>
                </a:rPr>
                <a:t>( Requires Adobe) </a:t>
              </a:r>
            </a:p>
            <a:p>
              <a:pPr marL="342900" indent="-342900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500" b="1" dirty="0" smtClean="0">
                  <a:latin typeface="+mj-lt"/>
                </a:rPr>
                <a:t>Not 100% accurate </a:t>
              </a:r>
              <a:r>
                <a:rPr lang="en-US" sz="2500" dirty="0" smtClean="0">
                  <a:latin typeface="+mj-lt"/>
                </a:rPr>
                <a:t>while </a:t>
              </a:r>
              <a:r>
                <a:rPr lang="en-US" sz="2500" dirty="0">
                  <a:latin typeface="+mj-lt"/>
                </a:rPr>
                <a:t>labelling </a:t>
              </a:r>
              <a:r>
                <a:rPr lang="en-US" sz="2500" dirty="0" smtClean="0">
                  <a:latin typeface="+mj-lt"/>
                </a:rPr>
                <a:t>interactive </a:t>
              </a:r>
              <a:r>
                <a:rPr lang="en-US" sz="2500" dirty="0">
                  <a:latin typeface="+mj-lt"/>
                </a:rPr>
                <a:t>elements </a:t>
              </a:r>
              <a:endParaRPr lang="en-US" sz="2500" dirty="0" smtClean="0">
                <a:latin typeface="+mj-lt"/>
              </a:endParaRPr>
            </a:p>
            <a:p>
              <a:pPr marL="342900" indent="-342900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500" b="1" dirty="0" smtClean="0">
                  <a:latin typeface="+mj-lt"/>
                </a:rPr>
                <a:t>Width</a:t>
              </a:r>
              <a:r>
                <a:rPr lang="en-US" sz="2500" dirty="0" smtClean="0">
                  <a:latin typeface="+mj-lt"/>
                </a:rPr>
                <a:t> of the interactive elements is </a:t>
              </a:r>
              <a:r>
                <a:rPr lang="en-US" sz="2500" b="1" dirty="0" smtClean="0">
                  <a:latin typeface="+mj-lt"/>
                </a:rPr>
                <a:t>not the same as of form</a:t>
              </a:r>
              <a:r>
                <a:rPr lang="en-US" sz="2500" dirty="0" smtClean="0">
                  <a:latin typeface="+mj-lt"/>
                </a:rPr>
                <a:t>. </a:t>
              </a:r>
            </a:p>
            <a:p>
              <a:pPr marL="342900" indent="-342900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500" dirty="0" smtClean="0">
                  <a:latin typeface="+mj-lt"/>
                </a:rPr>
                <a:t>The </a:t>
              </a:r>
              <a:r>
                <a:rPr lang="en-US" sz="2500" b="1" dirty="0" smtClean="0">
                  <a:latin typeface="+mj-lt"/>
                </a:rPr>
                <a:t>location</a:t>
              </a:r>
              <a:r>
                <a:rPr lang="en-US" sz="2500" dirty="0" smtClean="0">
                  <a:latin typeface="+mj-lt"/>
                </a:rPr>
                <a:t> of the elements is </a:t>
              </a:r>
              <a:r>
                <a:rPr lang="en-US" sz="2500" b="1" dirty="0" smtClean="0">
                  <a:latin typeface="+mj-lt"/>
                </a:rPr>
                <a:t>not exactly the same </a:t>
              </a:r>
              <a:r>
                <a:rPr lang="en-US" sz="2500" dirty="0" smtClean="0">
                  <a:latin typeface="+mj-lt"/>
                </a:rPr>
                <a:t>as the PDF form. </a:t>
              </a:r>
              <a:endParaRPr lang="en-US" sz="2500" b="0" kern="12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48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CA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Directions for Future Research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76" y="3062773"/>
            <a:ext cx="2776288" cy="1872010"/>
          </a:xfrm>
          <a:prstGeom prst="cub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74" y="1128888"/>
            <a:ext cx="2829426" cy="1766899"/>
          </a:xfrm>
          <a:prstGeom prst="cube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37" y="5058447"/>
            <a:ext cx="3380427" cy="1606508"/>
          </a:xfrm>
          <a:prstGeom prst="cube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46292" y="3144349"/>
            <a:ext cx="5807244" cy="156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JavaScript to find elements which it cannot be detected by Adobe.</a:t>
            </a:r>
            <a:endParaRPr lang="en-CA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46292" y="1128888"/>
            <a:ext cx="5807244" cy="156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Flask and Rest to Develop API for the Python code </a:t>
            </a:r>
            <a:endParaRPr lang="en-CA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46292" y="5058447"/>
            <a:ext cx="5807244" cy="15606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Computer Vision Machine Learning Techniques to extract subheading from images in the form.</a:t>
            </a:r>
            <a:endParaRPr lang="en-CA" sz="2800" b="1" dirty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5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CA" sz="4800" i="1" dirty="0" smtClean="0">
                <a:solidFill>
                  <a:schemeClr val="bg1"/>
                </a:solidFill>
                <a:latin typeface="Georgia" panose="02040502050405020303" pitchFamily="18" charset="0"/>
              </a:rPr>
              <a:t>References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5473" y="1323407"/>
            <a:ext cx="11901054" cy="5047536"/>
          </a:xfrm>
          <a:prstGeom prst="rect">
            <a:avLst/>
          </a:prstGeom>
          <a:solidFill>
            <a:schemeClr val="bg2">
              <a:alpha val="81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hlinkClick r:id="rId5"/>
              </a:rPr>
              <a:t>https://listimg.pinclipart.com/picdir/s/485-4856395_clock-clip-art-clock-gif-transparent-background-png.png</a:t>
            </a:r>
            <a:endParaRPr lang="en-US" sz="1600" b="1" dirty="0"/>
          </a:p>
          <a:p>
            <a:endParaRPr lang="en-US" sz="1600" b="1" dirty="0">
              <a:hlinkClick r:id="rId6"/>
            </a:endParaRPr>
          </a:p>
          <a:p>
            <a:r>
              <a:rPr lang="en-US" sz="1600" b="1" dirty="0">
                <a:hlinkClick r:id="rId6"/>
              </a:rPr>
              <a:t>https://media.istockphoto.com/vectors/panoramic-view-of-the-mountain-landscape-with-fog-in-the-valley-below-vector-id665568676?k=6&amp;m=665568676&amp;s=612x612&amp;w=0&amp;h=85bhDOA7XaDARIjlXkI4GGqO6PEIvJBsQyNpj3dyV0U</a:t>
            </a:r>
            <a:r>
              <a:rPr lang="en-US" sz="1600" b="1" dirty="0"/>
              <a:t> </a:t>
            </a:r>
          </a:p>
          <a:p>
            <a:endParaRPr lang="en-US" sz="1600" b="1" dirty="0"/>
          </a:p>
          <a:p>
            <a:r>
              <a:rPr lang="en-US" sz="1600" b="1" dirty="0">
                <a:hlinkClick r:id="rId7"/>
              </a:rPr>
              <a:t>https://www.verywellmind.com/thmb/rXR1ZeQRZXEaaHPz_hcWcC6FPOQ=/2145x1397/filters:fill(ABEAC3,1)/stressedman-cbf6c8900b954de2b933018b6ae06ae3.jpg</a:t>
            </a:r>
            <a:r>
              <a:rPr lang="en-US" sz="1600" b="1" dirty="0"/>
              <a:t> </a:t>
            </a:r>
          </a:p>
          <a:p>
            <a:endParaRPr lang="en-US" sz="1600" b="1" dirty="0"/>
          </a:p>
          <a:p>
            <a:r>
              <a:rPr lang="en-US" sz="1600" b="1" dirty="0">
                <a:hlinkClick r:id="rId8"/>
              </a:rPr>
              <a:t>https://usercontent2.hubstatic.com/12652087_f120.jpg</a:t>
            </a:r>
            <a:r>
              <a:rPr lang="en-US" sz="1600" b="1" dirty="0"/>
              <a:t> </a:t>
            </a:r>
          </a:p>
          <a:p>
            <a:endParaRPr lang="en-US" sz="1600" b="1" dirty="0"/>
          </a:p>
          <a:p>
            <a:r>
              <a:rPr lang="en-US" sz="1600" b="1" dirty="0">
                <a:hlinkClick r:id="rId9"/>
              </a:rPr>
              <a:t>https://images-platform.99static.com//68aXkyfGbZtJszNfLQ-J5A1_yEA=/477x439:1519x1480/fit-in/500x500/99designs-contests-attachments/117/117307/attachment_117307614</a:t>
            </a:r>
            <a:r>
              <a:rPr lang="en-US" sz="1600" b="1" dirty="0"/>
              <a:t> </a:t>
            </a:r>
          </a:p>
          <a:p>
            <a:endParaRPr lang="en-US" sz="1600" b="1" dirty="0"/>
          </a:p>
          <a:p>
            <a:r>
              <a:rPr lang="en-US" sz="1600" b="1" dirty="0">
                <a:hlinkClick r:id="rId10"/>
              </a:rPr>
              <a:t>https://www.exoticca.com/uk/magazine/wp-content/uploads/2021/06/mt.-fuji-BLOG-mountains.png</a:t>
            </a:r>
            <a:r>
              <a:rPr lang="en-US" sz="1600" b="1" dirty="0"/>
              <a:t> </a:t>
            </a:r>
          </a:p>
          <a:p>
            <a:endParaRPr lang="en-US" sz="1600" b="1" dirty="0"/>
          </a:p>
          <a:p>
            <a:r>
              <a:rPr lang="en-US" sz="1600" b="1" dirty="0">
                <a:hlinkClick r:id="rId11"/>
              </a:rPr>
              <a:t>https://image.shutterstock.com/image-vector/snapping-fingers-clip-art-line-260nw-1655566411.jpg</a:t>
            </a:r>
            <a:endParaRPr lang="en-US" sz="1600" b="1" dirty="0"/>
          </a:p>
          <a:p>
            <a:endParaRPr lang="en-US" sz="1600" b="1" dirty="0"/>
          </a:p>
          <a:p>
            <a:r>
              <a:rPr lang="en-US" sz="1600" b="1" dirty="0">
                <a:hlinkClick r:id="rId12"/>
              </a:rPr>
              <a:t>https://www.google.ca/url?sa=t&amp;rct=j&amp;q=&amp;esrc=s&amp;source=web&amp;cd=&amp;ved=2ahUKEwjtqtmB0r3yAhUJCs0KHa6GDNoQFnoECBUQAQ&amp;url=https%3A%2F%2Fnottingham-repository.worktribe.com%2FOutputFile%2F1020892&amp;usg=AOvVaw27mhMtm_Edc4jD4CQ5hU5t</a:t>
            </a:r>
            <a:r>
              <a:rPr lang="en-US" sz="1600" b="1" dirty="0"/>
              <a:t> </a:t>
            </a:r>
            <a:endParaRPr lang="en-CA" sz="1600" b="1" dirty="0"/>
          </a:p>
          <a:p>
            <a:r>
              <a:rPr lang="en-US" sz="1600" b="1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258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7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png;base64,iVBORw0KGgoAAAANSUhEUgAABVQAAAB4CAYAAAAdUnnOAAAAAXNSR0IArs4c6QAAAARnQU1BAACxjwv8YQUAAAAJcEhZcwAADsMAAA7DAcdvqGQAADQTSURBVHhe7Z1bjh1FtoabM4GGd0vYOlJJfmo8AswIMCNoGEHjEYBHAIwAGIHNCAwjwDxZKqmFkfwOPYI+/78r0me7vC8ZKy4Zmfv7pFDuKrt2xj1W/LEi4m8AAAAAAAAAAAAAAAAAAAAAAAAAAAAAAAAAAAAAAAAAAAAAAAAAAAAAAAAAAAAAAAAAAAAAAAAAAAAAAAAAAAAAAAAAAAAAAAAAAAAAAAAAAAAAAAAAAAAAAAAAAAAAAAAAAAAAAAAAAAAAAAAAAAAAAAAAAAAAAAAAAAAAAAAAAAAAAAAAAAAAAAAAAAAAAAAAAAAAAAAAAAAAAAAAAFCD99Jzca7v3/lID4e7Cv9QeD8F/+4YP6fnXwq/KbxyuHr5evo9AAAAAAAAAAAAQDUWE1Sv79+xcPpI4eP0rM0LBQurv/h59fK1RVcAAAAAAAAAAACAMF0F1ev7d+xxavH0XwqnPE9bYIH1J4VnVy9f+zMAAAAAAAAAAABAFl0E1SSkfqlgIdWfl8ZHAzxTeILnKgAAAAAAAAAAAMyluaB6ff/O53p8ozCCkHqbTzhvFQAAAAAAAAAAAObyP+lZHXulKjzXx+8VRhRTAQAAAAAAAAAAALJoIqhe39zY/7vCw90vAAAAAAAAAAAAADZAdUE1bfH/VQGvVAAAAAAAAAAAANgUVQXV6/t3fIO/t/gDAAAAAAAAAAAAbI5qgmra5o+YCgAAAAAAAAAAAJuliqB6ff+Ot/c/VWCbPwAAAAAAAAAAAGyWWh6qXyncvfnYjZ8V/rr5CAAAAAAAAAAAANCe99IzzPX9OxZSfaN/S14pfKfw4urlawupb5Hi4CMHPlZ4mD7P4ZND3wcAAAAAAAAAAABwiBqCqs9N9c3+LbCQ+vjq5etnNz/OIwmsviDrXwqnPGcRVAEAAAAAAAAAAGA2RYJqY+/UFwoWPIu29SuO9lj9p8Ih0RdBFQAAAAAAAAAAAGZTeoZqK8/UKmKqsWCq8IU+3lN4osC5qwAAAAAAAAAAABCiVFD9ND1r423+VYVPfd8rha/1EWEVAAAAAAAAAAAAQoS3/Dfc7u+Lpx6kz81Q/N/3s7ZwCwAAAAAAAAAAANulxEN17k36ufyUnk2xkIqYCgAAAAAAAAAAADmMKKgCAAAAAAAAAAAADEmJoPr39KxNq+8FAAAAAAAAAAAAKKLkDNXnejy8+akqvjzKF0cBAAAAAAAAzOJ/P7zrez4cfF/GoR2VP6fni3//8Yrj3wAGRW3ZWtPtdvwPBf/ul91P/4/b9V9q0y9ufgTow4iCqvnk6uXrabC7GNJFX+4wHD5U8M/HsAHwm8IrBV/kReexclT+LvepDlx8+Ss/3L84D6Z8+Dg9D7E/qO76jpH6kFtla06lxWX5HwWXsT97kcnlDDORAfa1Hl/d/DQL5/W9pSdWirfH1ZZM/cbErn71MD6Vts/1+OfNT82Y2o6Z2k+XCXOk7BSvT9LHoeiZlk71oiY/Kq0/pM+zUBq/0WPq+1uwP/55rNjZBT3q/Ugon53HzuteOJ//uPm4wzaH+9Nu43WHulWb7PYzB+WD7atHCratJgEmB5edxwu3pZ9btp0F6mkxyo/Fxirll8vSl2DnlOm3ivPj9HkRFO/eY9sh+6drf1QD5dt+Oy7p2960aeXBs91vKqO4DmX3KT6R8eCx4uR8ggJGFVTdEdy72vilUcpDDw7uOD5ViBgA+ziv3Hn4Uq9no+VdEpSm9E31xh2mf+d/Oyuip+/w33plahLaJrFtGjyMnxYNfh5ZiGpQ/h4wflGaqxurrVFeuBydB9MgOpVrDVyvnD+/KW8stDUlleuUlqnOljLVb7dv12sGvxPIqPhTj9z2ZKPi2/R5ERTv/6aPS/Bm/GhhgCttuSJ3TZyeXfoaGtbZZae4hG2wlvRMy8L1IsITpTVrHFEaW9rLp/C44XpvkahJux4J5bPzOHuC24Bu+b5g3YqS3X5Okcrc/UftPPA44fGihfg7Sj2djfJhsbFK+WVh8vubn2bjNrjoIrniPcrYNtk/U3+0WJ4cQ3nludK/FDwnLpkLH8Npdpv2go7zogqK91B2n+ITGQ8+qZknl8qogqqxYGCRbbiGX4ryzvk2dRwtmDqOJzUERcXX8XR8c9gXUOdwUFBNQtuUVxGRzen/UeGHGnlRg5SfXrVsWf42Ar8bJc2HSGU75YXrS3OUH80GstSue3mLuFy/U3C93lwfWULQ+DZeyV/0uJmIcdYI98XfKT+qiY9K2yiTC7cXtx17sFRrO6MZ1iX0TMtA9WIuaxJUb2O7emcP1az7o6B8dh6PKFS5H3V/Wn3SOlDdmksVQTWVdQsh9TZv7GnFu4o9PXA9PYrSvthYpfz6VY+IXf2F4r2Yg4niPerY5jxxO1x8ftixHe/jftjpL+6PFX8EVdhRcilVaw8pd56/Xt94JW4CpeVzBW9bcIVvJaYZC5kWFX7X+75XKPL2u3r52sagO1430rmhaIXJcXbc9dH59aVCNA3+O3fWVfKiBL17Kv+nCq3L33k2pbnFal8YxeehgvPAebG27Wqn6CYMC9dj553LuHhysjGiW6zuJuMObvrwpzbONpgn7g93Y4LS9rXCUP0jQEM8Pnnc+FP1/nuFxeyhC8P2nvtSh83MaZZCeeg63EtIfmNPpzbDeNER5bfLONpmch2BLoWdPpDq8yJjgN+r4Dbcqx3v4/dN/TFjIFShRFCdzuloiSu6RdVVCwaK/0cK7jQsEPZuvO44nYc2CMJcvXz9hR4tVzDeDJipvC22Oe41mfKia33S+ywgeoV1qfK36FZU/jVI+TANoC0F5e4oXS7X2vV1DjtxSO93GV/8RE3GkfOgxDjDAH+byfD0BHZrTMLqr6neAFwSO9tAdR+RqB/uT93fsAgawPVUwbb0Uvbs1GYWt6cviJIzSD9SWfUW69bEbk6sPOo6d9H7pjn+0mXj9+8W1m9+BIhTIqj2dA+eBIPVdYyKsyeiNgCWjLuN5W8Ul+cKJYazRdVWvK+4WXh2XrXcIjEJUKV5cRZ/v8K0kr7khH0q/6et03wIvfOuwiSkbtW4WUJM3ceCrhcLlo7H0pQKoo9kXPVe9FgDXypfbHh37z86sGs7Stultx24TFzvEYn68pXyGyE7g5RXS9vSZmdPKz54tzUm5W/puFwiyF4Crs/ui5ovmrs8FVrP8SO4P3Z7pj+GMCNv+b+NO9bnFmYs0Nz8alySiLTkSuohdqsxilfIIEnncbY6j8YXM/U0lpwXrktNOtCUx07PSOVvr9Cux2joXU7/0gsKTUl1aBTPRh/xcJHCUDKGaqQdL9XD7Pq0DRudnlQgqsIl4jZtkcjHfGy1fY+G+xrbiDAPHxPVzXadgW1aL8RtarfVYNQYjz9XGQ2vGQyAF80jdw/MQt/ttuu54EhteJ+pPY8aPxicsKCaLkJZ4qbpSRRc9DzMUyheI3ccNpYtJEbj5lugW+D49Dbk/c7qoqq+byfWKoxY/m4zJeU/C+epgg1gr3pufYJmg3qkNF6qqFpr8cIG+NbrbJRdn7nh/EFUhUtmt+jKpLIb3pLcTMTYCsojb8kdcVHe4+DHNx+hAbUWtxnT52Hbt/r2d33nNCce3W7czY8Z/yBCiYeq8W2hS+EOcjhhVXHZTTgVRu44HLeQqJYuqNoSzoNqWx2SkLXZ8p+Dvnf3/QqXsnI/2vYV4yMeLs0oqLW1y/UXr5PjuF5tWQSwp96ltR2ACSaVfbGIwXELR1DeuD6OaGMZ79p7cvMRaqJy91yq1jyKXUfz8fb3aosXaRxZg5g64XjaGQggi1JB1du/7am6JMMIq0nAWEvH4ThaVIvEtef5uT3w7fvFAkr6jrUIDbtBI1j+R0ltwIeNX8RkLJX5ov3OEVyuzc9EGoVkfNcsh1EncKPgs2a3Kjq77eA1BpeM2wCiaj8sYlS1xTbEyHbMF//+49XSc+CtUlME9WVmthFhHlXsnzR+WBNZG4/TE2A2RYJq2vY/isfiosJqEpLWtApjdkbzzccsvCq7NezRFy67VP5rm4S7nVRbiUvtbm1toJSRV74fqkwuxdOy9sUDPjx/xC2GI2FPzq22dW/FZQIGl8zOPkyTYmiL8xov1Vuo7tmmHNWGefLvP15tzblkCJLtVbvfwUt1PrZ/i+wf/f1u/FBYm43oRZKt7cSFDpR6qBpvdxhphW4SVr8uEchySO+xMFX7fRYuv1VwHk+hdkP3zfq5Z6b8kZ5bwoZbyKBN5d9i4OhR/hbdis/MadgGhkVpdp0ZXXTbvBGZJvwtygED/DSu/1sWHfFShktnN66nyTG05V/k8zuUiKmel9p+/kzhk3//8eo9B39OYbKnI/PXF/qu6mdNwhta3MzvRVIWyedTav+0mA96AeP2nNjBv6uxuPGt2nWri7dh43hwKSYJMiNOPjxQfqfwbfKmbYLS746j5iqqhbQvFOeDHUQScrwNpuY7H+h9sy4ZG7i8S3mlPLiXPs9G+WExteZA3bv83TZc/mHP4wZt4Bg2gH9RcF11vB1nC2oeuP38ND0PojRW6fOM0myP5GOCkuPn8vPiwy6ut9tXKscpzi2FqXslZTs6MpJPlUMp92Rgdcs7peW/6WMOnhzm4Hr3DwW3V38u4ZXyZ1afqbRFxg0bt7lntbsvntJXir0VZhnYkbLTd1frj2rSMy3BemHvsNUIGkpjxEbwtsNZNtkeU933s+Zk9pny28LU0CifnW7ndQ7O45Itnov0NxPBumWBsYYA0RSlLXq57050URpnzfv0HpedRby5ZfhA353bNt8QrKc/6525Y/3qUN7YJvGxYS34QXn4RfrcHKUlMrbV6I98UVpun3CIUD1Xuu2cVOuoDvdTtgE9Bp1tz6ktR+ZUobqh9w1l9yk+mx0PRqemuDDqrfbGjfDJ1cvXHmSronS78VpMqoU7r08U17MdxxlBJ5ef9c5Zg7Xe20NQtYjhTnRq5K5bHiRqGK2n+Ez5MNsLVHlRc+AwS5X/M70zNGFqkAeH2K1CzswXG2SuJ/YwfEsw0t9X6fP0Dk9W/7z5aYfr607szak/EynO7kda9KGPFafqfd8IyHi4XQ618Yp1t/OUehtnep8NL7fdkno3y+jWu7oKZ6luuG8qGatmC0m9y64lPdPSu14sgdLYfZKjd0Ynlsd4rPgMPY4ozc7jRYQqvbtrfzOxRN3qhdKW3Q+JkjHDdpjL71SbKW4HS9bT0VHeRMaDHLotkgfTUqs/mlOXz5Ft/6b3Wg8qXdBz/+S2HOqnFI+pP/Y88FxcdvNuvevs/PI2eg+CKuyoseV/wsp+dmXshBuTz8j8VSG3oh0liSq1z820Z+KsfNT/c57XGhi89bta3hRi8dtedV8rWOh1sJhmQ/OBQsvB0BOQWaTyrznwu9wt6M5tRx7oauXFo0j5628sxLQUUz3Q2XvWdWFuu7CnseuLPedsmLQYKDxQO+9tWDt+rq8WLrPFVKO/83c5ri360Nl1eoXUEguO0fr7F8VGlIL71JJtTi225xVj41jBExqnL9qufPnWOWMcYDhU9y3O2Ub0OBgal27BxUknqNXfpOfFo7oWmY94x0RITDX6W//91GYOjYkeLze5OD0Qre2JTdt0E3t12fPmaH8UaYOeE5eOE160KBL59Lf7/fGp8S8spgLsU01QvbrZzurGOzIWf55f379TSwCyqFLTwLQIdNbT5xb23KtFy1XBuTgPjhpEKX9aCU8mZwCpMXDs810S1mah/+s8qFn+EUOmtZhqb93cNvEG/e3keV1bWLVH7ySihuO3j77H5VkibB2jhdfrKLQ+5/QiboeVMemxO1r3RlmIO4jSVjpmbLn9wMZR/ffE2pPqkom1sa3TeifK6tnrb0JovKG/iVPFxkttxmOiy3Gy79x2Rp/jrppka9nDsSVDLgC3QvXYYmJ0l1VWX6Tyc9mV2MtuYxY3qy1apLbssc9t9/b4t2vT+veScRFgR00PVQsCbrhrGHC+vL7xVg133PpbG5e1J/M+7zUL5XlNAcZeqq0Hs1O4UzsrECrNFh1rCon73J2TB+n/WFCvSaQsa3ieTHyeU/76v/amaCWm7AbWJDIWo++ZfaTFHPRdVUTUA/yUnjV5f+F23QQZb65/uemK9BuXcjlV1ON9eAFABrPba/b4mhhaMAaYg9qAbYWShQXzeZo0wwlSfxO1UWsu0l8aVYURleO0g8Nlaa+5yPgI88kVO10eufOm4hvs14bqrfMotNigvMqx70qcsnZzPre5mx/rkvLA499+G/b7Ws3l4MKoKqiaqxuBbw2iqjsJi6rRyWBt71RvU44O1jU7oCXFA3v9zTKI9P+8glXVeNpjzoShdj69iJR/yq+aA0LOlrOW3io5Rx/AebY4Cc5tg16ptvd7bn95EbfDKm/c3kKiY6bRvRTRMePD9ARYNWnyWCqqXsoCUymRBXLDAk6cJuOQ7QaFaHnCDJINkVv3ba9EbJaL8lJNRBeUZ+kcKj/PMUqEanuKNhU30/d7gcTP5u+Dy6K6oGqu1iOquqN4HhRVa3fIJQ27pvC05BlOvr09h5remfvMGdRrr3COUv6z6rXajPOolUhnYb3JKuUK2KLwWZ1kvOUa39Nt8bm3xptLMcCjferwXlUynt1PRvoV2iRshjSJLNmtYS9VvCjPoHz2AnnUSQJiPEy2AayPyEKNb2Z3f5Y7f3I9WcMicDWUT63myxMl2oEvv2odvx16j89W9UWqLJBAVZoIqiaJqiWHs/ciW1TV/41sNT3Hb+kZoeRvb+Mt70sNNLmT3Rbbo8+i/LGYWntC8Ud6Ls1HSt+cut3SS6XVcQ5roJVwtzWvl8jWop0BlQyp3HHpIra6Km+2LgDUHCsBVonauQWIki3pSy68rwkE1f48RfBfF6m8cp1ULKZOdlzE+/ISPe1b9kfRuYvjdMlzPtgIzQRVc3VzzqBvSxzd22wSVecOwi1uzf5K7/9vJPhvb76iGouIL6ovuZ197qpkLUYr/9rldfL79M6WEyoffbBUuS6K8tXb0bcmfFYnGd+59c83Xu/3LxED/FLO3Rp9ERQAClF/6PEmOsFuYQMB7BMdh+wQ8rvshNp3HEA7ImW1v9PI3o2RRfK5c/6t0ERQVT7a2SDqiPVkTxgHWC1NBVVz9fL1XwreXuQLL0ZuNO5Yn958PMvWV+c/Ts+eZHf0AQF2LufSv3XR61z6W9b/yHbsVXN9/469wp/rY+2Fka0S8RC/LaBGtvtcikfDpU0yAC6VqGcQC3/QlORFHcVj2Df/++HdPxX8vKjt3Ssk17vxherHG0etJMhFbLpLE91btYPonND3GkTKDWA4mguqE1c3lwj5CIAu52QE8S33JztY/bs7pK1POJcwPqLiaFfvZ5W/JxJbL/9zW5tbeqeM7s1eBfcj7msUftWPvyswQZ1PrrBpo+2teqWf3d/kjkXva2J2KV6qALBx0mQ24ujgvpAx6zwRW7qVo8AaKd2tZFvdc7pfVV/ttWpxlXo7EMmmyj1O6dAOo8iuo0s5G3/a2dVq7hp1woqUGcCQvJeeXUmilL2xRhzYbFzes2ftzY9vYxFEj5a3mw+B0n+0bigPvFWstjfdz8mTOQvFxZ59tevR0bg0SvtwnCn/P/VoMjCfeu9aUX5N22EcbHgssSjzRHnrurtqZBR6JXzuToKJx//+45UX9N4i+F32jPDCYBMUJx/hkYXiU63N6P3uS92n5vKJ4nFyMUTfHek7vR2sWr1VHLyAkSty/Kw4nB2bli67mvRMS7BeuK7lXmIZprQOKo0RO+Vsm6qB4va9HpGFooP96pIoLZH+a1b7ziUYF5NV7sG6ZSG917n9YS80pa3lfMsLqu5DXP5dj5kK1g0L7T13cPmM0ubifqD+7uboits7c/RgW/Bt7028JBWf0Nim+LToj9zHu6/P5YNDeb2PvttOIbmiuHE5rnoBSWnPtpVEy3E9Mr/sYmtsnUWN+etxhdWj4oPi7MH9ErYJPFAeHDQyGomKUUE1Ohk4xSlB1QLM1o98MB8oD94ZRJV+d9YWJVrg81ObiVU9UP54IHN/tqR4eoitCKoRg/moQRg0BJsZHxHjTHGpKaiG+tM5cdB3R8aNaoKq3u9ydnnnMisOS5ddTXqmJVgvulJaTkpjpN/qJahGFpaMb2b2UV7DoLQ4j3OFqlYCRqTMzVkBY5+C9/QinL9KW7TPzsX5PQmsPm99dv5HCNbT3jTvf5QPkfmEhd4v0ue30PdFRMMm7d8oPpGxrVV/FLF1fSP+B+nzUfTdEVGxqXNCL4JpHw0E1Qp02/J/CE3wJ+HKYaTCPLWl1APAJTCCCDSH3rfjryVfSjlWzyOrkHNpasS2wAKqwiOF7xVssNh715PTaaHoUupLc2S4uO7lThz3b4I9BNvEEspft/nI4tRaPAyink5swYUtE7W9L8UWzkZ9qZ0uIiKnvTlXZwe1QnnhvrfHGYu20yYxzueuPlW4BMeJpYmcS3/03GfVl8gRJg+T7bNZlD7X68jc7ezYoO+OLuZc5OXDsF0WFVQnBhRWdyJJ+nwbjMg2dNu+V0h08NgKLev/aoSLSUTVx0lAtTHeUmyGmPF9botcZLK2udthU3pyPTsmhl/ZVvrcPqMT5OHTBxAlCXiRsZfFwgOorynZpj7yHRNLscSFxjuvbZWlz139Oo2PUJGUp7ljsr03z/VVkUXyzV44qny2XRdZKDc/pWcLfktPgE0whKA6MZiweuzinUsZWBGH4BB/T88W9PY2zub6/p3PkyfqJKJCB5LxnZvfb90Ee4gkJkRE1c0c+6K8dV/v7YfRxZKhF8OUPm+7i4rF9hjDQxW2TqSO41ywh/qZRwruR0vO/Ox5RuYqSGP0Zzc/dcdjo3cb7YTV3W+gFrbncufTc9pHxJ5z293U3F7p8cK/5yol85Q5CzzRfMNDFTbFUILqxJ6wek+hx3aPQ1y6JyKC6i2ub87HvHQuchKlsn+YhNTo1hkow54Mue1vrqdCZBK7+m3/nkCkSWLkoqYJT3aH9KpS2iaBo+R8TgQOgG1z1/1gQbAn47RTpWTeYO87RIYDpIXRg+dmdsK2x1cqZwurlz43rEWuV6jP8zyrB6QF0FybxOU7ioNEaX/0XMHnepbOVc4dlzXBwhqAGPJChNtc31yE41Xf3gOZb/t/a+VecdnCAcRzOHUxV+Sg7XOELs1pFJeDl1LpXa5/ox8kX4tPlAfvePcpD5z+Vu1wuIuTlF4bWu571u6NuupLqWQg5h6ob0Pw4E2whwh8v6l+O2wyhHN5p686gcdS12lfmFajHR+9IOI2Slukr3b+zhU1nS6n70MFp63GwsfsW2gjZafv5lKqWL3oSmk5KY2RcbPbRRHB+A1Xf5UOp2GtNlqovKNl15Fql+yk8rVw7b5+SR4rTd+mz9mspJ4263+U/t2RCjc/zWb2JXjB7/duFDtxVUPxGH5sO8Es26cgjZu4CEnp34ImxKVUFViFoDqRBK2eHmLviEqKQ6vGc/Sg7YWwqHiwgSkPWgwSly6ojlb+PygP3hlMlQctjfdneudSW7veQWm10e70bmEFdrWCqgyWSLubLfQZvcOCee628Oq3sa7QOMsRHFv01S3JrUMIqgHWUC9Ky0lpjIybCKqZKB0tbbSWhMeSaNl1pOo4qfTaLvNYnXv+Zm2yxod9VlJPWwqqkTo729YwekdkkfwzvaPajhvFYW02z0SOeB1NI4LqOCCoVmBVgurE9f079hjrcYbdOyKE3t2k8eg9qykL5UGLQeKiBdW1lL/yoKXxfjDfl0Dp3JKYatYsqNrTIHfy9EAGwuztk3qHy9sGeK7nS9Z7zrEy42y20W0KDO8lyPJwNpGy0/cP2e/3TMsa6kVpOSmNkXETQTUTpaOZjdYQ9zEeR2aLRftEy64j1RceTSpr9xtLpj3kqbqSetqk/1HaLXLa1srhmeKS5Wyh90TGldri/5psngnbsy77ubu7Is4IBkF1HBBUKzDkGarnuHr52pM4d66zJzsAFQgZvDCbXDGrJTZ2e4uprl/c8rtHMr5zxVQbxVkiZzIeI3m/2dthz+C6OppXfU08Uca+gEshMvZy3mcd7BWHbZmJBQAFi18OS9218Y1slK0suvciIjBGzjKPHMnwMNmcl4ptHh9llWP7RPuukReBALJZpaBqrl6+9uR3CG82uAxU5zB62zKEYZq8nnvGxSuDn6l++fymuRcpXQoRwTJ6kVAk732T6kgLAT2wsW0RYKuCo7dyLjVBB1iCyHjHgkM5Fi/wDCrA+afgrfcfKPjZe1E64p13kSRbKXeB3GebZpep/sb9U2QcX5tHaS2cX/ZU7LVQ5rPuATbDagVVc/XytRv+7C2HlcCIhEum6WB7fXMB3WLo/V6d7mVQeSLlc5od8Ey9RTK+I5eB/VN/65tOs4L+zkfJROhx/MxIWEzdqnda+Fw8gDWivi/qKYSHapxJvGDhphIW0JyfCt69aHHVT+dva0eIj9SGlj7PdS3YnstdgH5/307LCfrbSN/2SH97aYvkbiNRMTU6DuDZDZtiFec2nuP6/p1f9WjROA+dodrqvKIHSSAenuTBV1t0Gv4MVdOwrn2gdw4v1jfK730eKx/Ct6eWovTZ26D1jf5u507nO54pen+rs7VWd4aqjNro2Uy9qXY7rNI88nlM7p8spoY8qpS21n1HKUViaqTs9D7OUI3VCwslUU/0bKJ1fkJpjNiNXc41U9yidxIU3XTeAqWl1fhZE5epPVOrCH3BumVHlF7zDQudi85tlEdeKHcefZqetQWzrDM+g/V0ZzfefOzCC6Wp6pxE6Y5cFLUEVfo2pXd0m8fYmSN3m/9bKJ1/6hFpU1kXjY2I0h6x2Vsel/VPhdw2xhmqFdiKoNpq4n1IUG0luHjL7yq81BqJamsRVCPG6xzspTh8h6b0eyXelwS1YtGb/pW+qGEwFwsBFlMPGi96f8TQnsMaBdW1GN/GBmmxt1HQOOuBJ3NOY3hiPPjk4onSVtQ+ImWndyKoxupFcXn1RGmM2A29BNVoP1v1Qr4aKC2txs8aWDhwva3qlTpy3RqVVE8srtqerWJjKD9n93/Betrkcq9eKM2t5w41qbJIrjSPbPO4P6py5EiwDzLDLcrlorQPZfcFywJBtQKr3vK/R8+K8Ed61ubj9ISx+SU9a2Pjbg20nkA9ur65Yb87SSxuKqZevXz9xTExFf4fGQU2CNYiphqvCm8Vr6bb4BpKPKmE02RhaDXiHEAtCvrZxb0OV4TzycKFvbGqiqkQQ+VgcdJijkWzKpdapbYEx1mTjXRX5bnVYxysl0z9US3tJDovvtRLXWGDbEJQvWp3WdAh4aOVeLvVzntrXHT5p7bWWhBsveX+GC3P9HlhMTV9hvOsTaDc4u2wnmTa6P5aYWuLAJN3xnBedgAdiXpP9XRiWDsW7xBSB0VlM11qZXG1pF5zJuQRkm20tjnuVhfJf2rQH0V311q4Xmq+B1CVkKB6ff/Or8mba+u8M9G6utmW3WJyeTdt94WxaTX5XlP5tz6aYqlVy5Ze4tzeP5NkfK/RyBp1a1cOu22pChZSLTi2WqxcCvddPgcWbzG4aJIHVtTm+Ck94TxfKq+x7QfHY51CibfqIjurVsIaPRF9OdXWFsnNV7XTpXbjeXHUVtyC3QwQ9lB1w3l6ff/Oc4XFV+UUh1ad3jHxrNXqPB3L4KTt2q0ExbWUf6tjDyYsLm9qC67qDeLNfNa6Yr3G22E9xrlu+rILi4yTR+oWhFT31R6rLRBbRH1Pwc9VnFUO0Io0oY7eO7C7TT193gLuAy2knQslZ7t/v8Kx4SJR3ba36tYWEhcj1fu12nRLCMFz+6PoBWUujxZn2ZZ4qXLkEqyeqKA6CSpedbW36vcNRc05tPCW9RbdY56orVbnHyofL8Hzd+20LP81eDJ44Gy9BfhfC/cpsBxrPVdpqYnDIWP7XLBwaoHRW97tifqtwoiTSAs3h+J/MqS0faDgzxaIEVEBRBI4PKGOCnxbWxy0QOxt3+eC+5Do7cwlAjYkVHctTD9NdbglP6YnlOM5bevyasXnHerabeb2R77MKWrXfKR01RYxS9qMvWa7zX31Lvcjvy5QtrBhooLqbQ9NTyJ/v75/52uFJSpoiwn4UdEseZu1EpQsTi/ayP1+hbWuKPagpaA4Svl/mX58h8ZeuhPOA3vBM+DVYRWX3snAcb+z5jLvLgYfMLTnhLV44PxxIO5nQ/pbANgjTSB9C3DJzrKLPb5GfYtFiGM7187hHQw4TARJtoGD89BiCGeWroM177x0fzlym7U3dXQuahGzWhtS3+h+scT28kJJ0zat739fwYuJ7kf8ruf+nf8NoJSQoHr18rUbzqFG7I7zz+uOHqt6zzd6tHjXuVX4Vqv0O4N3CSHJ71Swwfi7AscPHKGxoOi6vFT5T1vtXf7nDmTvManygNfcq0NptmewJ5nNVkiXKM9brMVoWKt36sSWb4cFgJWSJqu/KpRMWn/QxPnSt0OXXC7J1v8AyjPbZvu2oO1ki6psFR6YVG4t5uc9GXYurL7Yc9Gi/ig9axH14DfuFy1wNhFV0/d6nrdvn+9+p3+jT4Zioh6q5tRKhNV/e6zaw6ylSGEvuqOedAX8fHVzm/kpWgpKu0beS4TRez5ScMf6p4IHD7+3tQfi2ikZOM7Ru/wtKLr8JyHd7z25fSMtqvTwBHukuPlYkep5oe/0d3uAncTU6ErvHJYW2dzGhzZsk/HdxJjqzNpFYQDYCJ4sKlh4sphaMgZ4fIye27cZkidW1P6zHdN8kXhLJCHk2JmP9rKzsFp7nvlpeubAuavvsgVbyIvkzXSMUtQfea4ena9X3fqvuHhOWDIvdP9ogbPqfEnfZ53I87xD84vdfFv/p8t8G7ZLiaA652IaNwoLQxZXv1GoMlnW99iT0gOsvVNbcNZYSoKrzzBphfPK+dZEiEl5+LmCjWwHi+D7cIbQCVL5tzxLbCr/JgP5rfL3QHO7/OcMir0mV9XaQkr3lwoWj92HTPnbujznrnJHtxPO4XYZj8Y5r+hDTMJ+qxApj4cyzoYWrwFg27gPUqi54+hJ8oi6eJQPztfoWO2t/6OPxUOQRA4L0KfEjkkQcSi2l/UdFl8ic9WWttvqUD7aBorY7IfssJoh0oeNLgyXbv2vOc8sdTZyW/f2f4ciO9rpUvAc11rRnD4EURXCvJee2VzfCD0WYnKxcOHVFAuy9gSd3Qnona70nnTbGGlV8R0nX2xxFoszethYbd0IPQg8Ubz8DJPi63Lz6uspg+4vveuD9Pkd9D02Jmtvg3D6slfKGsVlVh1YafnbwHH5nzJ0Xuld99Lnk+g7PVC18BI/hvPgR8VvtvipOHpQnur9sXR7ceQ3hZbeIz8o3me35yi+rlOtBLkHisNwhn8ynJzuXHy5UlPPEMXNnvu5bdxbY7O3Yuld/00fZ6P3hMfxnihtkb7aIk72uLAEkbITs2yNmig/z44jPevh1uuFURqnXRA5+EK1WWO+vt/9k+1jP31ett8VEYWO8UxxKbnlvgvKh8i8xOcuZ7dDvcv568l6BM97fCFg8djVum4tSTBtOxtRwXV29vwytSHbspH5hC8SOjpnuk3PeroUSmNkbhCym3JQvDz3jdj52bam3hUZ26L9kec2xzy5z+F0uT+KirJvESz7Y3iu953iNmveondP81yL4LljoN/hvjGn3xjKZld8NjsejE5RoWriH5lA3MYV15XY4T/+hXDj9u+nxvAPBX9uJTLskyU4KA9KOrFcnC82FCz4zar8ip8blvPORvYpEW2fk8KPvjMySJxjdYKq0fs9aLTylL6N6+VU/rPq6F75W0yc28l+q++f5X2q7/fg5UlFj7Z5G7cBL8y4XewbOo6LQ06/8UDBfU5E1MvBcf5C+bsf37dQntrYa+XB4jS6rbX0rs9GRkCkHXeZ5Afj5ny2Ae7nbEYzzmoSzMetC6rdmVNfetbDYL1YlNy0Ko2RSc4oeKyqNtluifLZedxNqCqsu1UEshXWrVnpVrpq2EGTjeinRc+37Ga9w7bhND8qcdTJskWC9XRpchd4Is4mzYWdgrh9q7hl7crTuyL9Q0l/VNJmstN3jJTHteeFHn9cN+z4sj/n87vchj9MT4cS3EfMFlWVVgRV2FFUqJr4r9lIPERU1GspgJzCDd+N3s9JjP67gjuUqZOJ8Jny4eiZLEpviwnQKgVVozhYUJ8rVtekVfl/ovTP7lyV/jUah/u88chWWnr1aW5fNgze5POU54pDj0UaGyOOw085Zd0KGQERL9DPZAREz46ajeJmozAitD9W/LKE69GMs5oobZG+GkG1MnPqS896GKwXi5KbVqVxrbay7QtPtmxjDI/yOWKLFAmbeqeFg6itlT1G3GaFdetsfitNnk9FvAiXIssWCdbTpckRVCPl90Lfb8eG5ih+kTm7+8KsRXK9JzK2lQiqpUJmNWFNcXGf6Dqea9ePgMe7WaKq0omgCjtKzlA1c85RXQsW0aITN6/qLGFwusNyw5m2qTj4s38XNfAsLjUXKQ7g1aW1Ym/eLZV/Vsea/n+v81RbsF/fe50dbNHU5eXBz8Gfd6T2d9SDtRI2uFxXnl/fv/NfhWbnNZ9DBoAN21yj65UMgC79lN4zic+5cDkVAKyVVYmpC1KyRdnnF9b04lo9yg/br2sSU7vZIisiYvu0vOj5NpFzPm2jLmIjz0X10H12SX/0vdpfFQE0jRtrnRdOc2uA2ZQKqltRtN3ww1tHr27OgfWKUmsRpAdzyrSF+LlaozKVv+vP2dWsFRAyDJUH9rJoealTS35KT6fDaViiHd8WcksPds/FRtRS/XnkMqqexreJCO1D3w4LAHAExNSZpDwqufW/15Fha2Ftc4E1OxNUJ9k8uQ4d7m+6idJqs7bxI/bu8IvkSpvTFfV6d9urtpihuHg+1fRM3EZ8obizSAJZFAmqVwNsFa2AjSFvcS4Sw/ZEtbWLqm/EpRO0MHiiq2I++6g22elT+bvcLaqvXVSdU/4HUR544FybqHrII7u3AeBLwN7Kt/Rzz77E5yZ3r7syvqMrwV3rWTKuIuWBlyoArAmPA4ipGSivvLstml8faRxcxbEmPUgizFocFLw9G+HlbSIL5FkXiFUiskjutrqGRXIv8ETnD4+UxmqeuKk9r0lUtZjadX4B26DUQ9WsWVStIqZO6Hv8fT4DZs2G6BzjILqd/BTR72wh7t69vrlsKYtU/hZVV1v+SkORcai/98A51IVHZ3gnvUpDyQpvhGPeLWGv+QC9PT4nIoKjb4JdYrIVMcBtnK7N4wYALhOPfT4ncM027FKUiIDe+t/Crl4lqn+2y0afS7mse9pow5Nsnch9It3tzySaRdprRDDuSrKPS0TMalv/Tcrr0UXVXXtOcQXIpoagutZzVN1oqompE+n7LKqtcdXS58iezI/r+3ds9FXraPfJPcMxxaWVWBFaoVP+TaLqGsu/SpyVB94C5cGzattqxMH+K6WhhzH/jnfqRKpLPYwQe6d296xPBlvE+O51zu1tooYWXqoAMDIeq30B3KyLOOBdlG8eQ0uO6lnTuaHNcX4qWFTtffzRHHbzPNrKO0TsOV9GtZRwHrHpPl/DIrnytMQxxLZ51f5I8dlpLgojthn33W7Pa5y3wyBcooeqG/MXVy9fOzRp2P5eBa9cWpRZ04A7Z7t3S3Egd+Wv5Uph+Ls3Xv6zUPqnwXNkDwNzagDtEf+Tk4WUj61F1aW8U30pVi6eZC0y5ui9NrqiBniTRSgAgEI8Bj5Q/8a280KUhxYwouMTW/8PkOrlPYVR5pqT+DK6bbsEkfnhUvanib47IhwvQenW/6rpVJtxGx6pLZtp/KM9QxHFgqom/CM1jHN4MnwviRTN0XtsXHmFdS2rHifjeX3/TnQ7x1weJa/Ts+j/Rb3b5vJQ7yg6K2dr5Z+L0v9CYfIwGFFYfqb4HY1X+reW3sb+/rPfrXhMomqLPLRX+lKGRGTRYknj20S8Y91XDX07LABcHLbdLQx5m2N00g3vUjJWs/X/AK6fCrbFHJacc/rdiC8HSOJb7sLxX8rLLvPxQ6R+L2Lfr2LXkdLnfqjEIeMblWtVb1zHScHtuNWcZi4ue499DkvGAzZCDQ9V84GCG4c7phEr5iSkNvNKPYbe5y299lZc2hA4hTuWJ47rzY9H6bElae47/P9ae319k4TbMCspfxuHjxXPJm1D32sPAwurixlOB3BdPyuOOU9S+bXwNv5ubp7r/znvXIdqG/KLbKdLxneuoea8WrQOyfByGz7XTx7iq/QEAFgK911e6PU5qRZTR7VJVovydGdP3/wU4qnGx9a27SpxfXW91UeHVgvdh3CZ+rIatvkfJ3QefnouSWiRPNmww+M2o8cwW/8nFK+dLqPQ2+HG7/I7vTDSsw+BjVNFUE2ig8/h+0zB4qoHOzfgJVfxJqNmElIjk+Bq6P32BHO+TMLS0oPyTkRTeKB4OY9ObjW6vn/HnWqP2w0/Su86iv7dW4V7eHzZU+Cbm49lDFj+HmRd/i5714HogDsLfb+FZS+6eAD1u5ZKvwdQ91NO9+zBNOVPTVHY6c/Kc8Vh8vh1Ptboz1wmS02oI96pS9wEe4iIl+xdGeBruB0WALbFNKH2BNJC6mOFRe3hraP8dX5Hx1YvNLIAdwLlr4VVL3TbnrQd22qu6e+1kOp2M4L4NyTJtol4Vi+948h1yfOASH+4prPxrYVE+/yHKt/I8VxnUd7bW3U60sPzmpaa0a4tK7gtf+13734LUIn30rMZycNv6mw/Ts9Wq69uMD4H0lt5WzbMKihvvMLlPLE42HpF2p2pDTxfwnNyq/NtFE+XX28Dz9577wheiks1kTODHxWXqsZUahcu908VnL+ty9/tYSr/s5eP9UB5MKW/Zf13Op3uqV8oTrfiPR19YVEwuh3GHuFF56VVyD8vNHWfJMg4c55FVr0tBCzeryv+zuunNz9l8UsyHo+i736ePs5G3+mFmuFR2qY2k8OPSt8qJrKRsluCOfWlZz0M1otFyU2r0mibJSI45OL+8T8KtvcWO296KZTPEfvQl+JYlKuK4hId5yYs5J0VQTrWrVq0zG/b0tM8M5onb+ZJimcTeyNYT5fmqP2l9Fhwsy2ag/snC1yLE4y/OdlG9b2Rsa1V+yiZx1v49AJGcxRPt+P9uXEJb+Z+p8qpBMV3KJtd8YmMB0PMrdZOc0H1EEmQcHChe3LqAdBMvz/HZCS6Avzh59W6znJ9B+WJ88Kdxz8UnAclHYnzxZ3HbwrOF+cPqzEDc+nlr/Q7vfvpzx0QJpzeN2lXupsOEqkvm+I99We34+747A/m/jzniI3ZpPzzez9Mz1N4smCP1yJBFwAAAGBEkohkpucxbDdaNEJUABiI1IY9z3Lw/MbPQ+zmNWI3/6UtQ28WEVRhPkkomZgEm332hWSE0w2hsr8tzl1U+Sexcho89z9PUPc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2wN/+9n9yon9IwaGwd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321423" y="0"/>
            <a:ext cx="7972110" cy="109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9" name="Picture 2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403" y="29635"/>
            <a:ext cx="7972110" cy="95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05"/>
          <a:stretch/>
        </p:blipFill>
        <p:spPr>
          <a:xfrm>
            <a:off x="-1146442" y="-989540"/>
            <a:ext cx="4371790" cy="30731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568" y="0"/>
            <a:ext cx="2450432" cy="245043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99188" y="1243013"/>
            <a:ext cx="5659050" cy="5402624"/>
            <a:chOff x="3127763" y="1253850"/>
            <a:chExt cx="5736934" cy="5548949"/>
          </a:xfrm>
        </p:grpSpPr>
        <p:sp>
          <p:nvSpPr>
            <p:cNvPr id="7" name="Hexagon 6"/>
            <p:cNvSpPr/>
            <p:nvPr/>
          </p:nvSpPr>
          <p:spPr>
            <a:xfrm>
              <a:off x="4813379" y="3062389"/>
              <a:ext cx="2373158" cy="1992017"/>
            </a:xfrm>
            <a:prstGeom prst="hexagon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ln w="3175">
                    <a:noFill/>
                  </a:ln>
                </a:rPr>
                <a:t>UNIVERSAL FORM READER</a:t>
              </a:r>
              <a:endParaRPr lang="en-CA" sz="2400" b="1" dirty="0">
                <a:ln w="3175">
                  <a:noFill/>
                </a:ln>
              </a:endParaRPr>
            </a:p>
          </p:txBody>
        </p:sp>
        <p:sp>
          <p:nvSpPr>
            <p:cNvPr id="15" name="Hexagon 14"/>
            <p:cNvSpPr/>
            <p:nvPr/>
          </p:nvSpPr>
          <p:spPr>
            <a:xfrm>
              <a:off x="5024414" y="1253850"/>
              <a:ext cx="1949206" cy="1662140"/>
            </a:xfrm>
            <a:prstGeom prst="hexagon">
              <a:avLst/>
            </a:prstGeom>
            <a:solidFill>
              <a:srgbClr val="00B05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Lucida Sans" panose="020B0602030504020204" pitchFamily="34" charset="0"/>
                </a:rPr>
                <a:t>Earlier Process</a:t>
              </a:r>
              <a:endParaRPr lang="en-CA" sz="2000" b="1" dirty="0">
                <a:latin typeface="Lucida Sans" panose="020B0602030504020204" pitchFamily="34" charset="0"/>
              </a:endParaRPr>
            </a:p>
          </p:txBody>
        </p:sp>
        <p:sp>
          <p:nvSpPr>
            <p:cNvPr id="16" name="Hexagon 15"/>
            <p:cNvSpPr/>
            <p:nvPr/>
          </p:nvSpPr>
          <p:spPr>
            <a:xfrm>
              <a:off x="3133335" y="2145066"/>
              <a:ext cx="1949206" cy="1662140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latin typeface="Lucida Sans" panose="020B0602030504020204" pitchFamily="34" charset="0"/>
                </a:rPr>
                <a:t>Directions </a:t>
              </a:r>
              <a:r>
                <a:rPr lang="en-US" sz="1600" b="1" dirty="0">
                  <a:latin typeface="Lucida Sans" panose="020B0602030504020204" pitchFamily="34" charset="0"/>
                </a:rPr>
                <a:t>for Future Research</a:t>
              </a:r>
              <a:endParaRPr lang="en-CA" sz="1600" b="1" dirty="0">
                <a:latin typeface="Lucida Sans" panose="020B0602030504020204" pitchFamily="34" charset="0"/>
              </a:endParaRPr>
            </a:p>
          </p:txBody>
        </p:sp>
        <p:sp>
          <p:nvSpPr>
            <p:cNvPr id="17" name="Hexagon 16"/>
            <p:cNvSpPr/>
            <p:nvPr/>
          </p:nvSpPr>
          <p:spPr>
            <a:xfrm>
              <a:off x="6915491" y="2145066"/>
              <a:ext cx="1949206" cy="1662140"/>
            </a:xfrm>
            <a:prstGeom prst="hexagon">
              <a:avLst/>
            </a:prstGeom>
            <a:solidFill>
              <a:srgbClr val="C00000"/>
            </a:solidFill>
            <a:ln>
              <a:noFill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Lucida Sans" panose="020B0602030504020204" pitchFamily="34" charset="0"/>
                </a:rPr>
                <a:t>Benefits of the tool</a:t>
              </a:r>
              <a:endParaRPr lang="en-CA" sz="2000" b="1" dirty="0">
                <a:latin typeface="Lucida Sans" panose="020B0602030504020204" pitchFamily="34" charset="0"/>
              </a:endParaRPr>
            </a:p>
          </p:txBody>
        </p:sp>
        <p:sp>
          <p:nvSpPr>
            <p:cNvPr id="18" name="Hexagon 17"/>
            <p:cNvSpPr/>
            <p:nvPr/>
          </p:nvSpPr>
          <p:spPr>
            <a:xfrm>
              <a:off x="3127763" y="4223336"/>
              <a:ext cx="1949206" cy="1662140"/>
            </a:xfrm>
            <a:prstGeom prst="hexagon">
              <a:avLst/>
            </a:prstGeom>
            <a:solidFill>
              <a:srgbClr val="C00000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Lucida Sans" panose="020B0602030504020204" pitchFamily="34" charset="0"/>
                </a:rPr>
                <a:t>Result and Conclusion</a:t>
              </a:r>
              <a:endParaRPr lang="en-CA" sz="1400" b="1" dirty="0">
                <a:latin typeface="Lucida Sans" panose="020B0602030504020204" pitchFamily="34" charset="0"/>
              </a:endParaRPr>
            </a:p>
          </p:txBody>
        </p:sp>
        <p:sp>
          <p:nvSpPr>
            <p:cNvPr id="19" name="Hexagon 18"/>
            <p:cNvSpPr/>
            <p:nvPr/>
          </p:nvSpPr>
          <p:spPr>
            <a:xfrm>
              <a:off x="6915491" y="4223336"/>
              <a:ext cx="1949206" cy="1662140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Lucida Sans" panose="020B0602030504020204" pitchFamily="34" charset="0"/>
                </a:rPr>
                <a:t>Overview of the code</a:t>
              </a:r>
              <a:endParaRPr lang="en-CA" b="1" dirty="0">
                <a:latin typeface="Lucida Sans" panose="020B0602030504020204" pitchFamily="34" charset="0"/>
              </a:endParaRPr>
            </a:p>
          </p:txBody>
        </p:sp>
        <p:sp>
          <p:nvSpPr>
            <p:cNvPr id="21" name="Hexagon 20"/>
            <p:cNvSpPr/>
            <p:nvPr/>
          </p:nvSpPr>
          <p:spPr>
            <a:xfrm>
              <a:off x="5025355" y="5140659"/>
              <a:ext cx="1949206" cy="1662140"/>
            </a:xfrm>
            <a:prstGeom prst="hexagon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latin typeface="Lucida Sans" panose="020B0602030504020204" pitchFamily="34" charset="0"/>
                </a:rPr>
                <a:t>Modular Analysis</a:t>
              </a:r>
              <a:endParaRPr lang="en-CA" sz="2000" b="1" dirty="0">
                <a:latin typeface="Lucida Sans" panose="020B0602030504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5141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7" t="17063" r="20779" b="15949"/>
          <a:stretch/>
        </p:blipFill>
        <p:spPr>
          <a:xfrm>
            <a:off x="7924215" y="1609751"/>
            <a:ext cx="4023361" cy="2292288"/>
          </a:xfrm>
          <a:prstGeom prst="rect">
            <a:avLst/>
          </a:prstGeom>
        </p:spPr>
      </p:pic>
      <p:sp>
        <p:nvSpPr>
          <p:cNvPr id="2" name="AutoShape 2" descr="data:image/png;base64,iVBORw0KGgoAAAANSUhEUgAABVQAAAB4CAYAAAAdUnnOAAAAAXNSR0IArs4c6QAAAARnQU1BAACxjwv8YQUAAAAJcEhZcwAADsMAAA7DAcdvqGQAADQTSURBVHhe7Z1bjh1FtoabM4GGd0vYOlJJfmo8AswIMCNoGEHjEYBHAIwAGIHNCAwjwDxZKqmFkfwOPYI+/78r0me7vC8ZKy4Zmfv7pFDuKrt2xj1W/LEi4m8AAAAAAAAAAAAAAAAAAAAAAAAAAAAAAAAAAAAAAAAAAAAAAAAAAAAAAAAAAAAAAAAAAAAAAAAAAAAAAAAAAAAAAAAAAAAAAAAAAAAAAAAAAAAAAAAAAAAAAAAAAAAAAAAAAAAAAAAAAAAAAAAAAAAAAAAAAAAAAAAAAAAAAAAAAAAAAAAAAAAAAAAAAAAAAAAAAAAAAAAAAAAAAAAAAFCD99Jzca7v3/lID4e7Cv9QeD8F/+4YP6fnXwq/KbxyuHr5evo9AAAAAAAAAAAAQDUWE1Sv79+xcPpI4eP0rM0LBQurv/h59fK1RVcAAAAAAAAAAACAMF0F1ev7d+xxavH0XwqnPE9bYIH1J4VnVy9f+zMAAAAAAAAAAABAFl0E1SSkfqlgIdWfl8ZHAzxTeILnKgAAAAAAAAAAAMyluaB6ff/O53p8ozCCkHqbTzhvFQAAAAAAAAAAAObyP+lZHXulKjzXx+8VRhRTAQAAAAAAAAAAALJoIqhe39zY/7vCw90vAAAAAAAAAAAAADZAdUE1bfH/VQGvVAAAAAAAAAAAANgUVQXV6/t3fIO/t/gDAAAAAAAAAAAAbI5qgmra5o+YCgAAAAAAAAAAAJuliqB6ff+Ot/c/VWCbPwAAAAAAAAAAAGyWWh6qXyncvfnYjZ8V/rr5CAAAAAAAAAAAANCe99IzzPX9OxZSfaN/S14pfKfw4urlawupb5Hi4CMHPlZ4mD7P4ZND3wcAAAAAAAAAAABwiBqCqs9N9c3+LbCQ+vjq5etnNz/OIwmsviDrXwqnPGcRVAEAAAAAAAAAAGA2RYJqY+/UFwoWPIu29SuO9lj9p8Ih0RdBFQAAAAAAAAAAAGZTeoZqK8/UKmKqsWCq8IU+3lN4osC5qwAAAAAAAAAAABCiVFD9ND1r423+VYVPfd8rha/1EWEVAAAAAAAAAAAAQoS3/Dfc7u+Lpx6kz81Q/N/3s7ZwCwAAAAAAAAAAANulxEN17k36ufyUnk2xkIqYCgAAAAAAAAAAADmMKKgCAAAAAAAAAAAADEmJoPr39KxNq+8FAAAAAAAAAAAAKKLkDNXnejy8+akqvjzKF0cBAAAAAAAAzOJ/P7zrez4cfF/GoR2VP6fni3//8Yrj3wAGRW3ZWtPtdvwPBf/ul91P/4/b9V9q0y9ufgTow4iCqvnk6uXrabC7GNJFX+4wHD5U8M/HsAHwm8IrBV/kReexclT+LvepDlx8+Ss/3L84D6Z8+Dg9D7E/qO76jpH6kFtla06lxWX5HwWXsT97kcnlDDORAfa1Hl/d/DQL5/W9pSdWirfH1ZZM/cbErn71MD6Vts/1+OfNT82Y2o6Z2k+XCXOk7BSvT9LHoeiZlk71oiY/Kq0/pM+zUBq/0WPq+1uwP/55rNjZBT3q/Ugon53HzuteOJ//uPm4wzaH+9Nu43WHulWb7PYzB+WD7atHCratJgEmB5edxwu3pZ9btp0F6mkxyo/Fxirll8vSl2DnlOm3ivPj9HkRFO/eY9sh+6drf1QD5dt+Oy7p2960aeXBs91vKqO4DmX3KT6R8eCx4uR8ggJGFVTdEdy72vilUcpDDw7uOD5ViBgA+ziv3Hn4Uq9no+VdEpSm9E31xh2mf+d/Oyuip+/w33plahLaJrFtGjyMnxYNfh5ZiGpQ/h4wflGaqxurrVFeuBydB9MgOpVrDVyvnD+/KW8stDUlleuUlqnOljLVb7dv12sGvxPIqPhTj9z2ZKPi2/R5ERTv/6aPS/Bm/GhhgCttuSJ3TZyeXfoaGtbZZae4hG2wlvRMy8L1IsITpTVrHFEaW9rLp/C44XpvkahJux4J5bPzOHuC24Bu+b5g3YqS3X5Okcrc/UftPPA44fGihfg7Sj2djfJhsbFK+WVh8vubn2bjNrjoIrniPcrYNtk/U3+0WJ4cQ3nludK/FDwnLpkLH8Npdpv2go7zogqK91B2n+ITGQ8+qZknl8qogqqxYGCRbbiGX4ryzvk2dRwtmDqOJzUERcXX8XR8c9gXUOdwUFBNQtuUVxGRzen/UeGHGnlRg5SfXrVsWf42Ar8bJc2HSGU75YXrS3OUH80GstSue3mLuFy/U3C93lwfWULQ+DZeyV/0uJmIcdYI98XfKT+qiY9K2yiTC7cXtx17sFRrO6MZ1iX0TMtA9WIuaxJUb2O7emcP1az7o6B8dh6PKFS5H3V/Wn3SOlDdmksVQTWVdQsh9TZv7GnFu4o9PXA9PYrSvthYpfz6VY+IXf2F4r2Yg4niPerY5jxxO1x8ftixHe/jftjpL+6PFX8EVdhRcilVaw8pd56/Xt94JW4CpeVzBW9bcIVvJaYZC5kWFX7X+75XKPL2u3r52sagO1430rmhaIXJcXbc9dH59aVCNA3+O3fWVfKiBL17Kv+nCq3L33k2pbnFal8YxeehgvPAebG27Wqn6CYMC9dj553LuHhysjGiW6zuJuMObvrwpzbONpgn7g93Y4LS9rXCUP0jQEM8Pnnc+FP1/nuFxeyhC8P2nvtSh83MaZZCeeg63EtIfmNPpzbDeNER5bfLONpmch2BLoWdPpDq8yJjgN+r4Dbcqx3v4/dN/TFjIFShRFCdzuloiSu6RdVVCwaK/0cK7jQsEPZuvO44nYc2CMJcvXz9hR4tVzDeDJipvC22Oe41mfKia33S+ywgeoV1qfK36FZU/jVI+TANoC0F5e4oXS7X2vV1DjtxSO93GV/8RE3GkfOgxDjDAH+byfD0BHZrTMLqr6neAFwSO9tAdR+RqB/uT93fsAgawPVUwbb0Uvbs1GYWt6cviJIzSD9SWfUW69bEbk6sPOo6d9H7pjn+0mXj9+8W1m9+BIhTIqj2dA+eBIPVdYyKsyeiNgCWjLuN5W8Ul+cKJYazRdVWvK+4WXh2XrXcIjEJUKV5cRZ/v8K0kr7khH0q/6et03wIvfOuwiSkbtW4WUJM3ceCrhcLlo7H0pQKoo9kXPVe9FgDXypfbHh37z86sGs7Stultx24TFzvEYn68pXyGyE7g5RXS9vSZmdPKz54tzUm5W/puFwiyF4Crs/ui5ovmrs8FVrP8SO4P3Z7pj+GMCNv+b+NO9bnFmYs0Nz8alySiLTkSuohdqsxilfIIEnncbY6j8YXM/U0lpwXrktNOtCUx07PSOVvr9Cux2joXU7/0gsKTUl1aBTPRh/xcJHCUDKGaqQdL9XD7Pq0DRudnlQgqsIl4jZtkcjHfGy1fY+G+xrbiDAPHxPVzXadgW1aL8RtarfVYNQYjz9XGQ2vGQyAF80jdw/MQt/ttuu54EhteJ+pPY8aPxicsKCaLkJZ4qbpSRRc9DzMUyheI3ccNpYtJEbj5lugW+D49Dbk/c7qoqq+byfWKoxY/m4zJeU/C+epgg1gr3pufYJmg3qkNF6qqFpr8cIG+NbrbJRdn7nh/EFUhUtmt+jKpLIb3pLcTMTYCsojb8kdcVHe4+DHNx+hAbUWtxnT52Hbt/r2d33nNCce3W7czY8Z/yBCiYeq8W2hS+EOcjhhVXHZTTgVRu44HLeQqJYuqNoSzoNqWx2SkLXZ8p+Dvnf3/QqXsnI/2vYV4yMeLs0oqLW1y/UXr5PjuF5tWQSwp96ltR2ACSaVfbGIwXELR1DeuD6OaGMZ79p7cvMRaqJy91yq1jyKXUfz8fb3aosXaRxZg5g64XjaGQggi1JB1du/7am6JMMIq0nAWEvH4ThaVIvEtef5uT3w7fvFAkr6jrUIDbtBI1j+R0ltwIeNX8RkLJX5ov3OEVyuzc9EGoVkfNcsh1EncKPgs2a3Kjq77eA1BpeM2wCiaj8sYlS1xTbEyHbMF//+49XSc+CtUlME9WVmthFhHlXsnzR+WBNZG4/TE2A2RYJq2vY/isfiosJqEpLWtApjdkbzzccsvCq7NezRFy67VP5rm4S7nVRbiUvtbm1toJSRV74fqkwuxdOy9sUDPjx/xC2GI2FPzq22dW/FZQIGl8zOPkyTYmiL8xov1Vuo7tmmHNWGefLvP15tzblkCJLtVbvfwUt1PrZ/i+wf/f1u/FBYm43oRZKt7cSFDpR6qBpvdxhphW4SVr8uEchySO+xMFX7fRYuv1VwHk+hdkP3zfq5Z6b8kZ5bwoZbyKBN5d9i4OhR/hbdis/MadgGhkVpdp0ZXXTbvBGZJvwtygED/DSu/1sWHfFShktnN66nyTG05V/k8zuUiKmel9p+/kzhk3//8eo9B39OYbKnI/PXF/qu6mdNwhta3MzvRVIWyedTav+0mA96AeP2nNjBv6uxuPGt2nWri7dh43hwKSYJMiNOPjxQfqfwbfKmbYLS746j5iqqhbQvFOeDHUQScrwNpuY7H+h9sy4ZG7i8S3mlPLiXPs9G+WExteZA3bv83TZc/mHP4wZt4Bg2gH9RcF11vB1nC2oeuP38ND0PojRW6fOM0myP5GOCkuPn8vPiwy6ut9tXKscpzi2FqXslZTs6MpJPlUMp92Rgdcs7peW/6WMOnhzm4Hr3DwW3V38u4ZXyZ1afqbRFxg0bt7lntbsvntJXir0VZhnYkbLTd1frj2rSMy3BemHvsNUIGkpjxEbwtsNZNtkeU933s+Zk9pny28LU0CifnW7ndQ7O45Itnov0NxPBumWBsYYA0RSlLXq57050URpnzfv0HpedRby5ZfhA353bNt8QrKc/6525Y/3qUN7YJvGxYS34QXn4RfrcHKUlMrbV6I98UVpun3CIUD1Xuu2cVOuoDvdTtgE9Bp1tz6ktR+ZUobqh9w1l9yk+mx0PRqemuDDqrfbGjfDJ1cvXHmSronS78VpMqoU7r08U17MdxxlBJ5ef9c5Zg7Xe20NQtYjhTnRq5K5bHiRqGK2n+Ez5MNsLVHlRc+AwS5X/M70zNGFqkAeH2K1CzswXG2SuJ/YwfEsw0t9X6fP0Dk9W/7z5aYfr607szak/EynO7kda9KGPFafqfd8IyHi4XQ618Yp1t/OUehtnep8NL7fdkno3y+jWu7oKZ6luuG8qGatmC0m9y64lPdPSu14sgdLYfZKjd0Ynlsd4rPgMPY4ozc7jRYQqvbtrfzOxRN3qhdKW3Q+JkjHDdpjL71SbKW4HS9bT0VHeRMaDHLotkgfTUqs/mlOXz5Ft/6b3Wg8qXdBz/+S2HOqnFI+pP/Y88FxcdvNuvevs/PI2eg+CKuyoseV/wsp+dmXshBuTz8j8VSG3oh0liSq1z820Z+KsfNT/c57XGhi89bta3hRi8dtedV8rWOh1sJhmQ/OBQsvB0BOQWaTyrznwu9wt6M5tRx7oauXFo0j5628sxLQUUz3Q2XvWdWFuu7CnseuLPedsmLQYKDxQO+9tWDt+rq8WLrPFVKO/83c5ri360Nl1eoXUEguO0fr7F8VGlIL71JJtTi225xVj41jBExqnL9qufPnWOWMcYDhU9y3O2Ub0OBgal27BxUknqNXfpOfFo7oWmY94x0RITDX6W//91GYOjYkeLze5OD0Qre2JTdt0E3t12fPmaH8UaYOeE5eOE160KBL59Lf7/fGp8S8spgLsU01QvbrZzurGOzIWf55f379TSwCyqFLTwLQIdNbT5xb23KtFy1XBuTgPjhpEKX9aCU8mZwCpMXDs810S1mah/+s8qFn+EUOmtZhqb93cNvEG/e3keV1bWLVH7ySihuO3j77H5VkibB2jhdfrKLQ+5/QiboeVMemxO1r3RlmIO4jSVjpmbLn9wMZR/ffE2pPqkom1sa3TeifK6tnrb0JovKG/iVPFxkttxmOiy3Gy79x2Rp/jrppka9nDsSVDLgC3QvXYYmJ0l1VWX6Tyc9mV2MtuYxY3qy1apLbssc9t9/b4t2vT+veScRFgR00PVQsCbrhrGHC+vL7xVg133PpbG5e1J/M+7zUL5XlNAcZeqq0Hs1O4UzsrECrNFh1rCon73J2TB+n/WFCvSaQsa3ieTHyeU/76v/amaCWm7AbWJDIWo++ZfaTFHPRdVUTUA/yUnjV5f+F23QQZb65/uemK9BuXcjlV1ON9eAFABrPba/b4mhhaMAaYg9qAbYWShQXzeZo0wwlSfxO1UWsu0l8aVYURleO0g8Nlaa+5yPgI88kVO10eufOm4hvs14bqrfMotNigvMqx70qcsnZzPre5mx/rkvLA499+G/b7Ws3l4MKoKqiaqxuBbw2iqjsJi6rRyWBt71RvU44O1jU7oCXFA3v9zTKI9P+8glXVeNpjzoShdj69iJR/yq+aA0LOlrOW3io5Rx/AebY4Cc5tg16ptvd7bn95EbfDKm/c3kKiY6bRvRTRMePD9ARYNWnyWCqqXsoCUymRBXLDAk6cJuOQ7QaFaHnCDJINkVv3ba9EbJaL8lJNRBeUZ+kcKj/PMUqEanuKNhU30/d7gcTP5u+Dy6K6oGqu1iOquqN4HhRVa3fIJQ27pvC05BlOvr09h5remfvMGdRrr3COUv6z6rXajPOolUhnYb3JKuUK2KLwWZ1kvOUa39Nt8bm3xptLMcCjferwXlUynt1PRvoV2iRshjSJLNmtYS9VvCjPoHz2AnnUSQJiPEy2AayPyEKNb2Z3f5Y7f3I9WcMicDWUT63myxMl2oEvv2odvx16j89W9UWqLJBAVZoIqiaJqiWHs/ciW1TV/41sNT3Hb+kZoeRvb+Mt70sNNLmT3Rbbo8+i/LGYWntC8Ud6Ls1HSt+cut3SS6XVcQ5roJVwtzWvl8jWop0BlQyp3HHpIra6Km+2LgDUHCsBVonauQWIki3pSy68rwkE1f48RfBfF6m8cp1ULKZOdlzE+/ISPe1b9kfRuYvjdMlzPtgIzQRVc3VzzqBvSxzd22wSVecOwi1uzf5K7/9vJPhvb76iGouIL6ovuZ197qpkLUYr/9rldfL79M6WEyoffbBUuS6K8tXb0bcmfFYnGd+59c83Xu/3LxED/FLO3Rp9ERQAClF/6PEmOsFuYQMB7BMdh+wQ8rvshNp3HEA7ImW1v9PI3o2RRfK5c/6t0ERQVT7a2SDqiPVkTxgHWC1NBVVz9fL1XwreXuQLL0ZuNO5Yn958PMvWV+c/Ts+eZHf0AQF2LufSv3XR61z6W9b/yHbsVXN9/469wp/rY+2Fka0S8RC/LaBGtvtcikfDpU0yAC6VqGcQC3/QlORFHcVj2Df/++HdPxX8vKjt3Ssk17vxherHG0etJMhFbLpLE91btYPonND3GkTKDWA4mguqE1c3lwj5CIAu52QE8S33JztY/bs7pK1POJcwPqLiaFfvZ5W/JxJbL/9zW5tbeqeM7s1eBfcj7msUftWPvyswQZ1PrrBpo+2teqWf3d/kjkXva2J2KV6qALBx0mQ24ujgvpAx6zwRW7qVo8AaKd2tZFvdc7pfVV/ttWpxlXo7EMmmyj1O6dAOo8iuo0s5G3/a2dVq7hp1woqUGcCQvJeeXUmilL2xRhzYbFzes2ftzY9vYxFEj5a3mw+B0n+0bigPvFWstjfdz8mTOQvFxZ59tevR0bg0SvtwnCn/P/VoMjCfeu9aUX5N22EcbHgssSjzRHnrurtqZBR6JXzuToKJx//+45UX9N4i+F32jPDCYBMUJx/hkYXiU63N6P3uS92n5vKJ4nFyMUTfHek7vR2sWr1VHLyAkSty/Kw4nB2bli67mvRMS7BeuK7lXmIZprQOKo0RO+Vsm6qB4va9HpGFooP96pIoLZH+a1b7ziUYF5NV7sG6ZSG917n9YS80pa3lfMsLqu5DXP5dj5kK1g0L7T13cPmM0ubifqD+7uboits7c/RgW/Bt7028JBWf0Nim+LToj9zHu6/P5YNDeb2PvttOIbmiuHE5rnoBSWnPtpVEy3E9Mr/sYmtsnUWN+etxhdWj4oPi7MH9ErYJPFAeHDQyGomKUUE1Ohk4xSlB1QLM1o98MB8oD94ZRJV+d9YWJVrg81ObiVU9UP54IHN/tqR4eoitCKoRg/moQRg0BJsZHxHjTHGpKaiG+tM5cdB3R8aNaoKq3u9ydnnnMisOS5ddTXqmJVgvulJaTkpjpN/qJahGFpaMb2b2UV7DoLQ4j3OFqlYCRqTMzVkBY5+C9/QinL9KW7TPzsX5PQmsPm99dv5HCNbT3jTvf5QPkfmEhd4v0ue30PdFRMMm7d8oPpGxrVV/FLF1fSP+B+nzUfTdEVGxqXNCL4JpHw0E1Qp02/J/CE3wJ+HKYaTCPLWl1APAJTCCCDSH3rfjryVfSjlWzyOrkHNpasS2wAKqwiOF7xVssNh715PTaaHoUupLc2S4uO7lThz3b4I9BNvEEspft/nI4tRaPAyink5swYUtE7W9L8UWzkZ9qZ0uIiKnvTlXZwe1QnnhvrfHGYu20yYxzueuPlW4BMeJpYmcS3/03GfVl8gRJg+T7bNZlD7X68jc7ezYoO+OLuZc5OXDsF0WFVQnBhRWdyJJ+nwbjMg2dNu+V0h08NgKLev/aoSLSUTVx0lAtTHeUmyGmPF9botcZLK2udthU3pyPTsmhl/ZVvrcPqMT5OHTBxAlCXiRsZfFwgOorynZpj7yHRNLscSFxjuvbZWlz139Oo2PUJGUp7ljsr03z/VVkUXyzV44qny2XRdZKDc/pWcLfktPgE0whKA6MZiweuzinUsZWBGH4BB/T88W9PY2zub6/p3PkyfqJKJCB5LxnZvfb90Ee4gkJkRE1c0c+6K8dV/v7YfRxZKhF8OUPm+7i4rF9hjDQxW2TqSO41ywh/qZRwruR0vO/Ox5RuYqSGP0Zzc/dcdjo3cb7YTV3W+gFrbncufTc9pHxJ5z293U3F7p8cK/5yol85Q5CzzRfMNDFTbFUILqxJ6wek+hx3aPQ1y6JyKC6i2ub87HvHQuchKlsn+YhNTo1hkow54Mue1vrqdCZBK7+m3/nkCkSWLkoqYJT3aH9KpS2iaBo+R8TgQOgG1z1/1gQbAn47RTpWTeYO87RIYDpIXRg+dmdsK2x1cqZwurlz43rEWuV6jP8zyrB6QF0FybxOU7ioNEaX/0XMHnepbOVc4dlzXBwhqAGPJChNtc31yE41Xf3gOZb/t/a+VecdnCAcRzOHUxV+Sg7XOELs1pFJeDl1LpXa5/ox8kX4tPlAfvePcpD5z+Vu1wuIuTlF4bWu571u6NuupLqWQg5h6ob0Pw4E2whwh8v6l+O2wyhHN5p686gcdS12lfmFajHR+9IOI2Slukr3b+zhU1nS6n70MFp63GwsfsW2gjZafv5lKqWL3oSmk5KY2RcbPbRRHB+A1Xf5UOp2GtNlqovKNl15Fql+yk8rVw7b5+SR4rTd+mz9mspJ4263+U/t2RCjc/zWb2JXjB7/duFDtxVUPxGH5sO8Es26cgjZu4CEnp34ImxKVUFViFoDqRBK2eHmLviEqKQ6vGc/Sg7YWwqHiwgSkPWgwSly6ojlb+PygP3hlMlQctjfdneudSW7veQWm10e70bmEFdrWCqgyWSLubLfQZvcOCee628Oq3sa7QOMsRHFv01S3JrUMIqgHWUC9Ky0lpjIybCKqZKB0tbbSWhMeSaNl1pOo4qfTaLvNYnXv+Zm2yxod9VlJPWwqqkTo729YwekdkkfwzvaPajhvFYW02z0SOeB1NI4LqOCCoVmBVgurE9f079hjrcYbdOyKE3t2k8eg9qykL5UGLQeKiBdW1lL/yoKXxfjDfl0Dp3JKYatYsqNrTIHfy9EAGwuztk3qHy9sGeK7nS9Z7zrEy42y20W0KDO8lyPJwNpGy0/cP2e/3TMsa6kVpOSmNkXETQTUTpaOZjdYQ9zEeR2aLRftEy64j1RceTSpr9xtLpj3kqbqSetqk/1HaLXLa1srhmeKS5Wyh90TGldri/5psngnbsy77ubu7Is4IBkF1HBBUKzDkGarnuHr52pM4d66zJzsAFQgZvDCbXDGrJTZ2e4uprl/c8rtHMr5zxVQbxVkiZzIeI3m/2dthz+C6OppXfU08Uca+gEshMvZy3mcd7BWHbZmJBQAFi18OS9218Y1slK0suvciIjBGzjKPHMnwMNmcl4ptHh9llWP7RPuukReBALJZpaBqrl6+9uR3CG82uAxU5zB62zKEYZq8nnvGxSuDn6l++fymuRcpXQoRwTJ6kVAk732T6kgLAT2wsW0RYKuCo7dyLjVBB1iCyHjHgkM5Fi/wDCrA+afgrfcfKPjZe1E64p13kSRbKXeB3GebZpep/sb9U2QcX5tHaS2cX/ZU7LVQ5rPuATbDagVVc/XytRv+7C2HlcCIhEum6WB7fXMB3WLo/V6d7mVQeSLlc5od8Ey9RTK+I5eB/VN/65tOs4L+zkfJROhx/MxIWEzdqnda+Fw8gDWivi/qKYSHapxJvGDhphIW0JyfCt69aHHVT+dva0eIj9SGlj7PdS3YnstdgH5/307LCfrbSN/2SH97aYvkbiNRMTU6DuDZDZtiFec2nuP6/p1f9WjROA+dodrqvKIHSSAenuTBV1t0Gv4MVdOwrn2gdw4v1jfK730eKx/Ct6eWovTZ26D1jf5u507nO54pen+rs7VWd4aqjNro2Uy9qXY7rNI88nlM7p8spoY8qpS21n1HKUViaqTs9D7OUI3VCwslUU/0bKJ1fkJpjNiNXc41U9yidxIU3XTeAqWl1fhZE5epPVOrCH3BumVHlF7zDQudi85tlEdeKHcefZqetQWzrDM+g/V0ZzfefOzCC6Wp6pxE6Y5cFLUEVfo2pXd0m8fYmSN3m/9bKJ1/6hFpU1kXjY2I0h6x2Vsel/VPhdw2xhmqFdiKoNpq4n1IUG0luHjL7yq81BqJamsRVCPG6xzspTh8h6b0eyXelwS1YtGb/pW+qGEwFwsBFlMPGi96f8TQnsMaBdW1GN/GBmmxt1HQOOuBJ3NOY3hiPPjk4onSVtQ+ImWndyKoxupFcXn1RGmM2A29BNVoP1v1Qr4aKC2txs8aWDhwva3qlTpy3RqVVE8srtqerWJjKD9n93/Betrkcq9eKM2t5w41qbJIrjSPbPO4P6py5EiwDzLDLcrlorQPZfcFywJBtQKr3vK/R8+K8Ed61ubj9ISx+SU9a2Pjbg20nkA9ur65Yb87SSxuKqZevXz9xTExFf4fGQU2CNYiphqvCm8Vr6bb4BpKPKmE02RhaDXiHEAtCvrZxb0OV4TzycKFvbGqiqkQQ+VgcdJijkWzKpdapbYEx1mTjXRX5bnVYxysl0z9US3tJDovvtRLXWGDbEJQvWp3WdAh4aOVeLvVzntrXHT5p7bWWhBsveX+GC3P9HlhMTV9hvOsTaDc4u2wnmTa6P5aYWuLAJN3xnBedgAdiXpP9XRiWDsW7xBSB0VlM11qZXG1pF5zJuQRkm20tjnuVhfJf2rQH0V311q4Xmq+B1CVkKB6ff/Or8mba+u8M9G6utmW3WJyeTdt94WxaTX5XlP5tz6aYqlVy5Ze4tzeP5NkfK/RyBp1a1cOu22pChZSLTi2WqxcCvddPgcWbzG4aJIHVtTm+Ck94TxfKq+x7QfHY51CibfqIjurVsIaPRF9OdXWFsnNV7XTpXbjeXHUVtyC3QwQ9lB1w3l6ff/Oc4XFV+UUh1ad3jHxrNXqPB3L4KTt2q0ExbWUf6tjDyYsLm9qC67qDeLNfNa6Yr3G22E9xrlu+rILi4yTR+oWhFT31R6rLRBbRH1Pwc9VnFUO0Io0oY7eO7C7TT193gLuAy2knQslZ7t/v8Kx4SJR3ba36tYWEhcj1fu12nRLCMFz+6PoBWUujxZn2ZZ4qXLkEqyeqKA6CSpedbW36vcNRc05tPCW9RbdY56orVbnHyofL8Hzd+20LP81eDJ44Gy9BfhfC/cpsBxrPVdpqYnDIWP7XLBwaoHRW97tifqtwoiTSAs3h+J/MqS0faDgzxaIEVEBRBI4PKGOCnxbWxy0QOxt3+eC+5Do7cwlAjYkVHctTD9NdbglP6YnlOM5bevyasXnHerabeb2R77MKWrXfKR01RYxS9qMvWa7zX31Lvcjvy5QtrBhooLqbQ9NTyJ/v75/52uFJSpoiwn4UdEseZu1EpQsTi/ayP1+hbWuKPagpaA4Svl/mX58h8ZeuhPOA3vBM+DVYRWX3snAcb+z5jLvLgYfMLTnhLV44PxxIO5nQ/pbANgjTSB9C3DJzrKLPb5GfYtFiGM7187hHQw4TARJtoGD89BiCGeWroM177x0fzlym7U3dXQuahGzWhtS3+h+scT28kJJ0zat739fwYuJ7kf8ruf+nf8NoJSQoHr18rUbzqFG7I7zz+uOHqt6zzd6tHjXuVX4Vqv0O4N3CSHJ71Swwfi7AscPHKGxoOi6vFT5T1vtXf7nDmTvManygNfcq0NptmewJ5nNVkiXKM9brMVoWKt36sSWb4cFgJWSJqu/KpRMWn/QxPnSt0OXXC7J1v8AyjPbZvu2oO1ki6psFR6YVG4t5uc9GXYurL7Yc9Gi/ig9axH14DfuFy1wNhFV0/d6nrdvn+9+p3+jT4Zioh6q5tRKhNV/e6zaw6ylSGEvuqOedAX8fHVzm/kpWgpKu0beS4TRez5ScMf6p4IHD7+3tQfi2ikZOM7Ru/wtKLr8JyHd7z25fSMtqvTwBHukuPlYkep5oe/0d3uAncTU6ErvHJYW2dzGhzZsk/HdxJjqzNpFYQDYCJ4sKlh4sphaMgZ4fIye27cZkidW1P6zHdN8kXhLJCHk2JmP9rKzsFp7nvlpeubAuavvsgVbyIvkzXSMUtQfea4ena9X3fqvuHhOWDIvdP9ogbPqfEnfZ53I87xD84vdfFv/p8t8G7ZLiaA652IaNwoLQxZXv1GoMlnW99iT0gOsvVNbcNZYSoKrzzBphfPK+dZEiEl5+LmCjWwHi+D7cIbQCVL5tzxLbCr/JgP5rfL3QHO7/OcMir0mV9XaQkr3lwoWj92HTPnbujznrnJHtxPO4XYZj8Y5r+hDTMJ+qxApj4cyzoYWrwFg27gPUqi54+hJ8oi6eJQPztfoWO2t/6OPxUOQRA4L0KfEjkkQcSi2l/UdFl8ic9WWttvqUD7aBorY7IfssJoh0oeNLgyXbv2vOc8sdTZyW/f2f4ciO9rpUvAc11rRnD4EURXCvJee2VzfCD0WYnKxcOHVFAuy9gSd3Qnona70nnTbGGlV8R0nX2xxFoszethYbd0IPQg8Ubz8DJPi63Lz6uspg+4vveuD9Pkd9D02Jmtvg3D6slfKGsVlVh1YafnbwHH5nzJ0Xuld99Lnk+g7PVC18BI/hvPgR8VvtvipOHpQnur9sXR7ceQ3hZbeIz8o3me35yi+rlOtBLkHisNwhn8ynJzuXHy5UlPPEMXNnvu5bdxbY7O3Yuld/00fZ6P3hMfxnihtkb7aIk72uLAEkbITs2yNmig/z44jPevh1uuFURqnXRA5+EK1WWO+vt/9k+1jP31ett8VEYWO8UxxKbnlvgvKh8i8xOcuZ7dDvcv568l6BM97fCFg8djVum4tSTBtOxtRwXV29vwytSHbspH5hC8SOjpnuk3PeroUSmNkbhCym3JQvDz3jdj52bam3hUZ26L9kec2xzy5z+F0uT+KirJvESz7Y3iu953iNmveondP81yL4LljoN/hvjGn3xjKZld8NjsejE5RoWriH5lA3MYV15XY4T/+hXDj9u+nxvAPBX9uJTLskyU4KA9KOrFcnC82FCz4zar8ip8blvPORvYpEW2fk8KPvjMySJxjdYKq0fs9aLTylL6N6+VU/rPq6F75W0yc28l+q++f5X2q7/fg5UlFj7Z5G7cBL8y4XewbOo6LQ06/8UDBfU5E1MvBcf5C+bsf37dQntrYa+XB4jS6rbX0rs9GRkCkHXeZ5Afj5ny2Ae7nbEYzzmoSzMetC6rdmVNfetbDYL1YlNy0Ko2RSc4oeKyqNtluifLZedxNqCqsu1UEshXWrVnpVrpq2EGTjeinRc+37Ga9w7bhND8qcdTJskWC9XRpchd4Is4mzYWdgrh9q7hl7crTuyL9Q0l/VNJmstN3jJTHteeFHn9cN+z4sj/n87vchj9MT4cS3EfMFlWVVgRV2FFUqJr4r9lIPERU1GspgJzCDd+N3s9JjP67gjuUqZOJ8Jny4eiZLEpviwnQKgVVozhYUJ8rVtekVfl/ovTP7lyV/jUah/u88chWWnr1aW5fNgze5POU54pDj0UaGyOOw085Zd0KGQERL9DPZAREz46ajeJmozAitD9W/LKE69GMs5oobZG+GkG1MnPqS896GKwXi5KbVqVxrbay7QtPtmxjDI/yOWKLFAmbeqeFg6itlT1G3GaFdetsfitNnk9FvAiXIssWCdbTpckRVCPl90Lfb8eG5ih+kTm7+8KsRXK9JzK2lQiqpUJmNWFNcXGf6Dqea9ePgMe7WaKq0omgCjtKzlA1c85RXQsW0aITN6/qLGFwusNyw5m2qTj4s38XNfAsLjUXKQ7g1aW1Ym/eLZV/Vsea/n+v81RbsF/fe50dbNHU5eXBz8Gfd6T2d9SDtRI2uFxXnl/fv/NfhWbnNZ9DBoAN21yj65UMgC79lN4zic+5cDkVAKyVVYmpC1KyRdnnF9b04lo9yg/br2sSU7vZIisiYvu0vOj5NpFzPm2jLmIjz0X10H12SX/0vdpfFQE0jRtrnRdOc2uA2ZQKqltRtN3ww1tHr27OgfWKUmsRpAdzyrSF+LlaozKVv+vP2dWsFRAyDJUH9rJoealTS35KT6fDaViiHd8WcksPds/FRtRS/XnkMqqexreJCO1D3w4LAHAExNSZpDwqufW/15Fha2Ftc4E1OxNUJ9k8uQ4d7m+6idJqs7bxI/bu8IvkSpvTFfV6d9urtpihuHg+1fRM3EZ8obizSAJZFAmqVwNsFa2AjSFvcS4Sw/ZEtbWLqm/EpRO0MHiiq2I++6g22elT+bvcLaqvXVSdU/4HUR544FybqHrII7u3AeBLwN7Kt/Rzz77E5yZ3r7syvqMrwV3rWTKuIuWBlyoArAmPA4ipGSivvLstml8faRxcxbEmPUgizFocFLw9G+HlbSIL5FkXiFUiskjutrqGRXIv8ETnD4+UxmqeuKk9r0lUtZjadX4B26DUQ9WsWVStIqZO6Hv8fT4DZs2G6BzjILqd/BTR72wh7t69vrlsKYtU/hZVV1v+SkORcai/98A51IVHZ3gnvUpDyQpvhGPeLWGv+QC9PT4nIoKjb4JdYrIVMcBtnK7N4wYALhOPfT4ncM027FKUiIDe+t/Crl4lqn+2y0afS7mse9pow5Nsnch9It3tzySaRdprRDDuSrKPS0TMalv/Tcrr0UXVXXtOcQXIpoagutZzVN1oqompE+n7LKqtcdXS58iezI/r+3ds9FXraPfJPcMxxaWVWBFaoVP+TaLqGsu/SpyVB94C5cGzattqxMH+K6WhhzH/jnfqRKpLPYwQe6d296xPBlvE+O51zu1tooYWXqoAMDIeq30B3KyLOOBdlG8eQ0uO6lnTuaHNcX4qWFTtffzRHHbzPNrKO0TsOV9GtZRwHrHpPl/DIrnytMQxxLZ51f5I8dlpLgojthn33W7Pa5y3wyBcooeqG/MXVy9fOzRp2P5eBa9cWpRZ04A7Z7t3S3Egd+Wv5Uph+Ls3Xv6zUPqnwXNkDwNzagDtEf+Tk4WUj61F1aW8U30pVi6eZC0y5ui9NrqiBniTRSgAgEI8Bj5Q/8a280KUhxYwouMTW/8PkOrlPYVR5pqT+DK6bbsEkfnhUvanib47IhwvQenW/6rpVJtxGx6pLZtp/KM9QxHFgqom/CM1jHN4MnwviRTN0XtsXHmFdS2rHifjeX3/TnQ7x1weJa/Ts+j/Rb3b5vJQ7yg6K2dr5Z+L0v9CYfIwGFFYfqb4HY1X+reW3sb+/rPfrXhMomqLPLRX+lKGRGTRYknj20S8Y91XDX07LABcHLbdLQx5m2N00g3vUjJWs/X/AK6fCrbFHJacc/rdiC8HSOJb7sLxX8rLLvPxQ6R+L2Lfr2LXkdLnfqjEIeMblWtVb1zHScHtuNWcZi4ue499DkvGAzZCDQ9V84GCG4c7phEr5iSkNvNKPYbe5y299lZc2hA4hTuWJ47rzY9H6bElae47/P9ae319k4TbMCspfxuHjxXPJm1D32sPAwurixlOB3BdPyuOOU9S+bXwNv5ubp7r/znvXIdqG/KLbKdLxneuoea8WrQOyfByGz7XTx7iq/QEAFgK911e6PU5qRZTR7VJVovydGdP3/wU4qnGx9a27SpxfXW91UeHVgvdh3CZ+rIatvkfJ3QefnouSWiRPNmww+M2o8cwW/8nFK+dLqPQ2+HG7/I7vTDSsw+BjVNFUE2ig8/h+0zB4qoHOzfgJVfxJqNmElIjk+Bq6P32BHO+TMLS0oPyTkRTeKB4OY9ObjW6vn/HnWqP2w0/Su86iv7dW4V7eHzZU+Cbm49lDFj+HmRd/i5714HogDsLfb+FZS+6eAD1u5ZKvwdQ91NO9+zBNOVPTVHY6c/Kc8Vh8vh1Ptboz1wmS02oI96pS9wEe4iIl+xdGeBruB0WALbFNKH2BNJC6mOFRe3hraP8dX5Hx1YvNLIAdwLlr4VVL3TbnrQd22qu6e+1kOp2M4L4NyTJtol4Vi+948h1yfOASH+4prPxrYVE+/yHKt/I8VxnUd7bW3U60sPzmpaa0a4tK7gtf+13734LUIn30rMZycNv6mw/Ts9Wq69uMD4H0lt5WzbMKihvvMLlPLE42HpF2p2pDTxfwnNyq/NtFE+XX28Dz9577wheiks1kTODHxWXqsZUahcu908VnL+ty9/tYSr/s5eP9UB5MKW/Zf13Op3uqV8oTrfiPR19YVEwuh3GHuFF56VVyD8vNHWfJMg4c55FVr0tBCzeryv+zuunNz9l8UsyHo+i736ePs5G3+mFmuFR2qY2k8OPSt8qJrKRsluCOfWlZz0M1otFyU2r0mibJSI45OL+8T8KtvcWO296KZTPEfvQl+JYlKuK4hId5yYs5J0VQTrWrVq0zG/b0tM8M5onb+ZJimcTeyNYT5fmqP2l9Fhwsy2ag/snC1yLE4y/OdlG9b2Rsa1V+yiZx1v49AJGcxRPt+P9uXEJb+Z+p8qpBMV3KJtd8YmMB0PMrdZOc0H1EEmQcHChe3LqAdBMvz/HZCS6Avzh59W6znJ9B+WJ88Kdxz8UnAclHYnzxZ3HbwrOF+cPqzEDc+nlr/Q7vfvpzx0QJpzeN2lXupsOEqkvm+I99We34+747A/m/jzniI3ZpPzzez9Mz1N4smCP1yJBFwAAAGBEkohkpucxbDdaNEJUABiI1IY9z3Lw/MbPQ+zmNWI3/6UtQ28WEVRhPkkomZgEm332hWSE0w2hsr8tzl1U+Sexcho89z9PUPc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2wN/+9n9yon9IwaGwd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0" y="7937"/>
            <a:ext cx="9483634" cy="1094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ysClr val="windowText" lastClr="000000"/>
                </a:solidFill>
                <a:latin typeface="Garamond" panose="02020404030301010803" pitchFamily="18" charset="0"/>
              </a:rPr>
              <a:t>Earlier Process</a:t>
            </a:r>
            <a:endParaRPr lang="en-CA" sz="8000" dirty="0">
              <a:solidFill>
                <a:sysClr val="windowText" lastClr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35721" y="1139899"/>
            <a:ext cx="5895407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2400" b="1" kern="1800" dirty="0">
                <a:latin typeface="Arial" panose="020B0604020202020204" pitchFamily="34" charset="0"/>
                <a:ea typeface="Times New Roman" panose="02020603050405020304" pitchFamily="18" charset="0"/>
              </a:rPr>
              <a:t>Required Hours of </a:t>
            </a:r>
            <a:r>
              <a:rPr lang="en-CA" sz="3200" b="1" kern="1800" dirty="0">
                <a:latin typeface="Arial" panose="020B0604020202020204" pitchFamily="34" charset="0"/>
                <a:ea typeface="Times New Roman" panose="02020603050405020304" pitchFamily="18" charset="0"/>
              </a:rPr>
              <a:t>Manual Effort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41" y="2063197"/>
            <a:ext cx="2970000" cy="1934308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" r="6787" b="9278"/>
          <a:stretch/>
        </p:blipFill>
        <p:spPr>
          <a:xfrm>
            <a:off x="155575" y="2015733"/>
            <a:ext cx="3678307" cy="19986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48760" y="1832364"/>
            <a:ext cx="1899616" cy="461665"/>
          </a:xfrm>
          <a:prstGeom prst="rect">
            <a:avLst/>
          </a:prstGeom>
          <a:solidFill>
            <a:srgbClr val="FD8B8B"/>
          </a:solidFill>
        </p:spPr>
        <p:txBody>
          <a:bodyPr wrap="square">
            <a:spAutoFit/>
          </a:bodyPr>
          <a:lstStyle/>
          <a:p>
            <a:r>
              <a:rPr lang="en-CA" sz="2400" b="1" kern="1800" dirty="0">
                <a:latin typeface="Arial" panose="020B0604020202020204" pitchFamily="34" charset="0"/>
                <a:ea typeface="Times New Roman" panose="02020603050405020304" pitchFamily="18" charset="0"/>
              </a:rPr>
              <a:t>Unlock PDF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82535" y="1832364"/>
            <a:ext cx="2359721" cy="461665"/>
          </a:xfrm>
          <a:prstGeom prst="rect">
            <a:avLst/>
          </a:prstGeom>
          <a:solidFill>
            <a:srgbClr val="FD8B8B"/>
          </a:solidFill>
        </p:spPr>
        <p:txBody>
          <a:bodyPr wrap="square">
            <a:spAutoFit/>
          </a:bodyPr>
          <a:lstStyle/>
          <a:p>
            <a:r>
              <a:rPr lang="en-CA" sz="2400" b="1" kern="1800" dirty="0">
                <a:latin typeface="Arial" panose="020B0604020202020204" pitchFamily="34" charset="0"/>
                <a:ea typeface="Times New Roman" panose="02020603050405020304" pitchFamily="18" charset="0"/>
              </a:rPr>
              <a:t>Make it Fillable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94486" y="3882976"/>
            <a:ext cx="3595570" cy="461665"/>
          </a:xfrm>
          <a:prstGeom prst="rect">
            <a:avLst/>
          </a:prstGeom>
          <a:solidFill>
            <a:srgbClr val="FD8B8B"/>
          </a:solidFill>
        </p:spPr>
        <p:txBody>
          <a:bodyPr wrap="square">
            <a:spAutoFit/>
          </a:bodyPr>
          <a:lstStyle/>
          <a:p>
            <a:r>
              <a:rPr lang="en-CA" sz="2400" b="1" kern="1800" dirty="0">
                <a:latin typeface="Arial" panose="020B0604020202020204" pitchFamily="34" charset="0"/>
                <a:ea typeface="Times New Roman" panose="02020603050405020304" pitchFamily="18" charset="0"/>
              </a:rPr>
              <a:t>Replicate it on the EMR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6" t="6140" r="23053" b="5639"/>
          <a:stretch/>
        </p:blipFill>
        <p:spPr>
          <a:xfrm>
            <a:off x="573629" y="4344641"/>
            <a:ext cx="2329992" cy="2181267"/>
          </a:xfrm>
          <a:prstGeom prst="ellipse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280612" y="5167628"/>
            <a:ext cx="5307370" cy="707886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b="1" kern="1800" dirty="0">
                <a:solidFill>
                  <a:srgbClr val="FF0000"/>
                </a:solidFill>
                <a:latin typeface="Garamond" panose="02020404030301010803" pitchFamily="18" charset="0"/>
                <a:ea typeface="Times New Roman" panose="02020603050405020304" pitchFamily="18" charset="0"/>
              </a:rPr>
              <a:t>12 - 15</a:t>
            </a:r>
            <a:r>
              <a:rPr lang="en-US" sz="40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 Hour/Per Form</a:t>
            </a:r>
            <a:endParaRPr lang="en-CA" sz="2400" b="1" kern="1800" dirty="0">
              <a:latin typeface="Garamond" panose="02020404030301010803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94486" y="4410281"/>
            <a:ext cx="3595570" cy="461665"/>
          </a:xfrm>
          <a:prstGeom prst="rect">
            <a:avLst/>
          </a:prstGeom>
          <a:solidFill>
            <a:srgbClr val="FD8B8B"/>
          </a:solidFill>
        </p:spPr>
        <p:txBody>
          <a:bodyPr wrap="square">
            <a:spAutoFit/>
          </a:bodyPr>
          <a:lstStyle/>
          <a:p>
            <a:pPr algn="ctr"/>
            <a:r>
              <a:rPr lang="en-CA" sz="2400" b="1" kern="1800" dirty="0">
                <a:latin typeface="Arial" panose="020B0604020202020204" pitchFamily="34" charset="0"/>
                <a:ea typeface="Times New Roman" panose="02020603050405020304" pitchFamily="18" charset="0"/>
              </a:rPr>
              <a:t>Map to Database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731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2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7" t="17063" r="20779" b="15949"/>
          <a:stretch/>
        </p:blipFill>
        <p:spPr>
          <a:xfrm>
            <a:off x="7924215" y="1609751"/>
            <a:ext cx="4023361" cy="2292288"/>
          </a:xfrm>
          <a:prstGeom prst="rect">
            <a:avLst/>
          </a:prstGeom>
        </p:spPr>
      </p:pic>
      <p:sp>
        <p:nvSpPr>
          <p:cNvPr id="2" name="AutoShape 2" descr="data:image/png;base64,iVBORw0KGgoAAAANSUhEUgAABVQAAAB4CAYAAAAdUnnOAAAAAXNSR0IArs4c6QAAAARnQU1BAACxjwv8YQUAAAAJcEhZcwAADsMAAA7DAcdvqGQAADQTSURBVHhe7Z1bjh1FtoabM4GGd0vYOlJJfmo8AswIMCNoGEHjEYBHAIwAGIHNCAwjwDxZKqmFkfwOPYI+/78r0me7vC8ZKy4Zmfv7pFDuKrt2xj1W/LEi4m8AAAAAAAAAAAAAAAAAAAAAAAAAAAAAAAAAAAAAAAAAAAAAAAAAAAAAAAAAAAAAAAAAAAAAAAAAAAAAAAAAAAAAAAAAAAAAAAAAAAAAAAAAAAAAAAAAAAAAAAAAAAAAAAAAAAAAAAAAAAAAAAAAAAAAAAAAAAAAAAAAAAAAAAAAAAAAAAAAAAAAAAAAAAAAAAAAAAAAAAAAAAAAAAAAAFCD99Jzca7v3/lID4e7Cv9QeD8F/+4YP6fnXwq/KbxyuHr5evo9AAAAAAAAAAAAQDUWE1Sv79+xcPpI4eP0rM0LBQurv/h59fK1RVcAAAAAAAAAAACAMF0F1ev7d+xxavH0XwqnPE9bYIH1J4VnVy9f+zMAAAAAAAAAAABAFl0E1SSkfqlgIdWfl8ZHAzxTeILnKgAAAAAAAAAAAMyluaB6ff/O53p8ozCCkHqbTzhvFQAAAAAAAAAAAObyP+lZHXulKjzXx+8VRhRTAQAAAAAAAAAAALJoIqhe39zY/7vCw90vAAAAAAAAAAAAADZAdUE1bfH/VQGvVAAAAAAAAAAAANgUVQXV6/t3fIO/t/gDAAAAAAAAAAAAbI5qgmra5o+YCgAAAAAAAAAAAJuliqB6ff+Ot/c/VWCbPwAAAAAAAAAAAGyWWh6qXyncvfnYjZ8V/rr5CAAAAAAAAAAAANCe99IzzPX9OxZSfaN/S14pfKfw4urlawupb5Hi4CMHPlZ4mD7P4ZND3wcAAAAAAAAAAABwiBqCqs9N9c3+LbCQ+vjq5etnNz/OIwmsviDrXwqnPGcRVAEAAAAAAAAAAGA2RYJqY+/UFwoWPIu29SuO9lj9p8Ih0RdBFQAAAAAAAAAAAGZTeoZqK8/UKmKqsWCq8IU+3lN4osC5qwAAAAAAAAAAABCiVFD9ND1r423+VYVPfd8rha/1EWEVAAAAAAAAAAAAQoS3/Dfc7u+Lpx6kz81Q/N/3s7ZwCwAAAAAAAAAAANulxEN17k36ufyUnk2xkIqYCgAAAAAAAAAAADmMKKgCAAAAAAAAAAAADEmJoPr39KxNq+8FAAAAAAAAAAAAKKLkDNXnejy8+akqvjzKF0cBAAAAAAAAzOJ/P7zrez4cfF/GoR2VP6fni3//8Yrj3wAGRW3ZWtPtdvwPBf/ul91P/4/b9V9q0y9ufgTow4iCqvnk6uXrabC7GNJFX+4wHD5U8M/HsAHwm8IrBV/kReexclT+LvepDlx8+Ss/3L84D6Z8+Dg9D7E/qO76jpH6kFtla06lxWX5HwWXsT97kcnlDDORAfa1Hl/d/DQL5/W9pSdWirfH1ZZM/cbErn71MD6Vts/1+OfNT82Y2o6Z2k+XCXOk7BSvT9LHoeiZlk71oiY/Kq0/pM+zUBq/0WPq+1uwP/55rNjZBT3q/Ugon53HzuteOJ//uPm4wzaH+9Nu43WHulWb7PYzB+WD7atHCratJgEmB5edxwu3pZ9btp0F6mkxyo/Fxirll8vSl2DnlOm3ivPj9HkRFO/eY9sh+6drf1QD5dt+Oy7p2960aeXBs91vKqO4DmX3KT6R8eCx4uR8ggJGFVTdEdy72vilUcpDDw7uOD5ViBgA+ziv3Hn4Uq9no+VdEpSm9E31xh2mf+d/Oyuip+/w33plahLaJrFtGjyMnxYNfh5ZiGpQ/h4wflGaqxurrVFeuBydB9MgOpVrDVyvnD+/KW8stDUlleuUlqnOljLVb7dv12sGvxPIqPhTj9z2ZKPi2/R5ERTv/6aPS/Bm/GhhgCttuSJ3TZyeXfoaGtbZZae4hG2wlvRMy8L1IsITpTVrHFEaW9rLp/C44XpvkahJux4J5bPzOHuC24Bu+b5g3YqS3X5Okcrc/UftPPA44fGihfg7Sj2djfJhsbFK+WVh8vubn2bjNrjoIrniPcrYNtk/U3+0WJ4cQ3nludK/FDwnLpkLH8Npdpv2go7zogqK91B2n+ITGQ8+qZknl8qogqqxYGCRbbiGX4ryzvk2dRwtmDqOJzUERcXX8XR8c9gXUOdwUFBNQtuUVxGRzen/UeGHGnlRg5SfXrVsWf42Ar8bJc2HSGU75YXrS3OUH80GstSue3mLuFy/U3C93lwfWULQ+DZeyV/0uJmIcdYI98XfKT+qiY9K2yiTC7cXtx17sFRrO6MZ1iX0TMtA9WIuaxJUb2O7emcP1az7o6B8dh6PKFS5H3V/Wn3SOlDdmksVQTWVdQsh9TZv7GnFu4o9PXA9PYrSvthYpfz6VY+IXf2F4r2Yg4niPerY5jxxO1x8ftixHe/jftjpL+6PFX8EVdhRcilVaw8pd56/Xt94JW4CpeVzBW9bcIVvJaYZC5kWFX7X+75XKPL2u3r52sagO1430rmhaIXJcXbc9dH59aVCNA3+O3fWVfKiBL17Kv+nCq3L33k2pbnFal8YxeehgvPAebG27Wqn6CYMC9dj553LuHhysjGiW6zuJuMObvrwpzbONpgn7g93Y4LS9rXCUP0jQEM8Pnnc+FP1/nuFxeyhC8P2nvtSh83MaZZCeeg63EtIfmNPpzbDeNER5bfLONpmch2BLoWdPpDq8yJjgN+r4Dbcqx3v4/dN/TFjIFShRFCdzuloiSu6RdVVCwaK/0cK7jQsEPZuvO44nYc2CMJcvXz9hR4tVzDeDJipvC22Oe41mfKia33S+ywgeoV1qfK36FZU/jVI+TANoC0F5e4oXS7X2vV1DjtxSO93GV/8RE3GkfOgxDjDAH+byfD0BHZrTMLqr6neAFwSO9tAdR+RqB/uT93fsAgawPVUwbb0Uvbs1GYWt6cviJIzSD9SWfUW69bEbk6sPOo6d9H7pjn+0mXj9+8W1m9+BIhTIqj2dA+eBIPVdYyKsyeiNgCWjLuN5W8Ul+cKJYazRdVWvK+4WXh2XrXcIjEJUKV5cRZ/v8K0kr7khH0q/6et03wIvfOuwiSkbtW4WUJM3ceCrhcLlo7H0pQKoo9kXPVe9FgDXypfbHh37z86sGs7Stultx24TFzvEYn68pXyGyE7g5RXS9vSZmdPKz54tzUm5W/puFwiyF4Crs/ui5ovmrs8FVrP8SO4P3Z7pj+GMCNv+b+NO9bnFmYs0Nz8alySiLTkSuohdqsxilfIIEnncbY6j8YXM/U0lpwXrktNOtCUx07PSOVvr9Cux2joXU7/0gsKTUl1aBTPRh/xcJHCUDKGaqQdL9XD7Pq0DRudnlQgqsIl4jZtkcjHfGy1fY+G+xrbiDAPHxPVzXadgW1aL8RtarfVYNQYjz9XGQ2vGQyAF80jdw/MQt/ttuu54EhteJ+pPY8aPxicsKCaLkJZ4qbpSRRc9DzMUyheI3ccNpYtJEbj5lugW+D49Dbk/c7qoqq+byfWKoxY/m4zJeU/C+epgg1gr3pufYJmg3qkNF6qqFpr8cIG+NbrbJRdn7nh/EFUhUtmt+jKpLIb3pLcTMTYCsojb8kdcVHe4+DHNx+hAbUWtxnT52Hbt/r2d33nNCce3W7czY8Z/yBCiYeq8W2hS+EOcjhhVXHZTTgVRu44HLeQqJYuqNoSzoNqWx2SkLXZ8p+Dvnf3/QqXsnI/2vYV4yMeLs0oqLW1y/UXr5PjuF5tWQSwp96ltR2ACSaVfbGIwXELR1DeuD6OaGMZ79p7cvMRaqJy91yq1jyKXUfz8fb3aosXaRxZg5g64XjaGQggi1JB1du/7am6JMMIq0nAWEvH4ThaVIvEtef5uT3w7fvFAkr6jrUIDbtBI1j+R0ltwIeNX8RkLJX5ov3OEVyuzc9EGoVkfNcsh1EncKPgs2a3Kjq77eA1BpeM2wCiaj8sYlS1xTbEyHbMF//+49XSc+CtUlME9WVmthFhHlXsnzR+WBNZG4/TE2A2RYJq2vY/isfiosJqEpLWtApjdkbzzccsvCq7NezRFy67VP5rm4S7nVRbiUvtbm1toJSRV74fqkwuxdOy9sUDPjx/xC2GI2FPzq22dW/FZQIGl8zOPkyTYmiL8xov1Vuo7tmmHNWGefLvP15tzblkCJLtVbvfwUt1PrZ/i+wf/f1u/FBYm43oRZKt7cSFDpR6qBpvdxhphW4SVr8uEchySO+xMFX7fRYuv1VwHk+hdkP3zfq5Z6b8kZ5bwoZbyKBN5d9i4OhR/hbdis/MadgGhkVpdp0ZXXTbvBGZJvwtygED/DSu/1sWHfFShktnN66nyTG05V/k8zuUiKmel9p+/kzhk3//8eo9B39OYbKnI/PXF/qu6mdNwhta3MzvRVIWyedTav+0mA96AeP2nNjBv6uxuPGt2nWri7dh43hwKSYJMiNOPjxQfqfwbfKmbYLS746j5iqqhbQvFOeDHUQScrwNpuY7H+h9sy4ZG7i8S3mlPLiXPs9G+WExteZA3bv83TZc/mHP4wZt4Bg2gH9RcF11vB1nC2oeuP38ND0PojRW6fOM0myP5GOCkuPn8vPiwy6ut9tXKscpzi2FqXslZTs6MpJPlUMp92Rgdcs7peW/6WMOnhzm4Hr3DwW3V38u4ZXyZ1afqbRFxg0bt7lntbsvntJXir0VZhnYkbLTd1frj2rSMy3BemHvsNUIGkpjxEbwtsNZNtkeU933s+Zk9pny28LU0CifnW7ndQ7O45Itnov0NxPBumWBsYYA0RSlLXq57050URpnzfv0HpedRby5ZfhA353bNt8QrKc/6525Y/3qUN7YJvGxYS34QXn4RfrcHKUlMrbV6I98UVpun3CIUD1Xuu2cVOuoDvdTtgE9Bp1tz6ktR+ZUobqh9w1l9yk+mx0PRqemuDDqrfbGjfDJ1cvXHmSronS78VpMqoU7r08U17MdxxlBJ5ef9c5Zg7Xe20NQtYjhTnRq5K5bHiRqGK2n+Ez5MNsLVHlRc+AwS5X/M70zNGFqkAeH2K1CzswXG2SuJ/YwfEsw0t9X6fP0Dk9W/7z5aYfr607szak/EynO7kda9KGPFafqfd8IyHi4XQ618Yp1t/OUehtnep8NL7fdkno3y+jWu7oKZ6luuG8qGatmC0m9y64lPdPSu14sgdLYfZKjd0Ynlsd4rPgMPY4ozc7jRYQqvbtrfzOxRN3qhdKW3Q+JkjHDdpjL71SbKW4HS9bT0VHeRMaDHLotkgfTUqs/mlOXz5Ft/6b3Wg8qXdBz/+S2HOqnFI+pP/Y88FxcdvNuvevs/PI2eg+CKuyoseV/wsp+dmXshBuTz8j8VSG3oh0liSq1z820Z+KsfNT/c57XGhi89bta3hRi8dtedV8rWOh1sJhmQ/OBQsvB0BOQWaTyrznwu9wt6M5tRx7oauXFo0j5628sxLQUUz3Q2XvWdWFuu7CnseuLPedsmLQYKDxQO+9tWDt+rq8WLrPFVKO/83c5ri360Nl1eoXUEguO0fr7F8VGlIL71JJtTi225xVj41jBExqnL9qufPnWOWMcYDhU9y3O2Ub0OBgal27BxUknqNXfpOfFo7oWmY94x0RITDX6W//91GYOjYkeLze5OD0Qre2JTdt0E3t12fPmaH8UaYOeE5eOE160KBL59Lf7/fGp8S8spgLsU01QvbrZzurGOzIWf55f379TSwCyqFLTwLQIdNbT5xb23KtFy1XBuTgPjhpEKX9aCU8mZwCpMXDs810S1mah/+s8qFn+EUOmtZhqb93cNvEG/e3keV1bWLVH7ySihuO3j77H5VkibB2jhdfrKLQ+5/QiboeVMemxO1r3RlmIO4jSVjpmbLn9wMZR/ffE2pPqkom1sa3TeifK6tnrb0JovKG/iVPFxkttxmOiy3Gy79x2Rp/jrppka9nDsSVDLgC3QvXYYmJ0l1VWX6Tyc9mV2MtuYxY3qy1apLbssc9t9/b4t2vT+veScRFgR00PVQsCbrhrGHC+vL7xVg133PpbG5e1J/M+7zUL5XlNAcZeqq0Hs1O4UzsrECrNFh1rCon73J2TB+n/WFCvSaQsa3ieTHyeU/76v/amaCWm7AbWJDIWo++ZfaTFHPRdVUTUA/yUnjV5f+F23QQZb65/uemK9BuXcjlV1ON9eAFABrPba/b4mhhaMAaYg9qAbYWShQXzeZo0wwlSfxO1UWsu0l8aVYURleO0g8Nlaa+5yPgI88kVO10eufOm4hvs14bqrfMotNigvMqx70qcsnZzPre5mx/rkvLA499+G/b7Ws3l4MKoKqiaqxuBbw2iqjsJi6rRyWBt71RvU44O1jU7oCXFA3v9zTKI9P+8glXVeNpjzoShdj69iJR/yq+aA0LOlrOW3io5Rx/AebY4Cc5tg16ptvd7bn95EbfDKm/c3kKiY6bRvRTRMePD9ARYNWnyWCqqXsoCUymRBXLDAk6cJuOQ7QaFaHnCDJINkVv3ba9EbJaL8lJNRBeUZ+kcKj/PMUqEanuKNhU30/d7gcTP5u+Dy6K6oGqu1iOquqN4HhRVa3fIJQ27pvC05BlOvr09h5remfvMGdRrr3COUv6z6rXajPOolUhnYb3JKuUK2KLwWZ1kvOUa39Nt8bm3xptLMcCjferwXlUynt1PRvoV2iRshjSJLNmtYS9VvCjPoHz2AnnUSQJiPEy2AayPyEKNb2Z3f5Y7f3I9WcMicDWUT63myxMl2oEvv2odvx16j89W9UWqLJBAVZoIqiaJqiWHs/ciW1TV/41sNT3Hb+kZoeRvb+Mt70sNNLmT3Rbbo8+i/LGYWntC8Ud6Ls1HSt+cut3SS6XVcQ5roJVwtzWvl8jWop0BlQyp3HHpIra6Km+2LgDUHCsBVonauQWIki3pSy68rwkE1f48RfBfF6m8cp1ULKZOdlzE+/ISPe1b9kfRuYvjdMlzPtgIzQRVc3VzzqBvSxzd22wSVecOwi1uzf5K7/9vJPhvb76iGouIL6ovuZ197qpkLUYr/9rldfL79M6WEyoffbBUuS6K8tXb0bcmfFYnGd+59c83Xu/3LxED/FLO3Rp9ERQAClF/6PEmOsFuYQMB7BMdh+wQ8rvshNp3HEA7ImW1v9PI3o2RRfK5c/6t0ERQVT7a2SDqiPVkTxgHWC1NBVVz9fL1XwreXuQLL0ZuNO5Yn958PMvWV+c/Ts+eZHf0AQF2LufSv3XR61z6W9b/yHbsVXN9/469wp/rY+2Fka0S8RC/LaBGtvtcikfDpU0yAC6VqGcQC3/QlORFHcVj2Df/++HdPxX8vKjt3Ssk17vxherHG0etJMhFbLpLE91btYPonND3GkTKDWA4mguqE1c3lwj5CIAu52QE8S33JztY/bs7pK1POJcwPqLiaFfvZ5W/JxJbL/9zW5tbeqeM7s1eBfcj7msUftWPvyswQZ1PrrBpo+2teqWf3d/kjkXva2J2KV6qALBx0mQ24ujgvpAx6zwRW7qVo8AaKd2tZFvdc7pfVV/ttWpxlXo7EMmmyj1O6dAOo8iuo0s5G3/a2dVq7hp1woqUGcCQvJeeXUmilL2xRhzYbFzes2ftzY9vYxFEj5a3mw+B0n+0bigPvFWstjfdz8mTOQvFxZ59tevR0bg0SvtwnCn/P/VoMjCfeu9aUX5N22EcbHgssSjzRHnrurtqZBR6JXzuToKJx//+45UX9N4i+F32jPDCYBMUJx/hkYXiU63N6P3uS92n5vKJ4nFyMUTfHek7vR2sWr1VHLyAkSty/Kw4nB2bli67mvRMS7BeuK7lXmIZprQOKo0RO+Vsm6qB4va9HpGFooP96pIoLZH+a1b7ziUYF5NV7sG6ZSG917n9YS80pa3lfMsLqu5DXP5dj5kK1g0L7T13cPmM0ubifqD+7uboits7c/RgW/Bt7028JBWf0Nim+LToj9zHu6/P5YNDeb2PvttOIbmiuHE5rnoBSWnPtpVEy3E9Mr/sYmtsnUWN+etxhdWj4oPi7MH9ErYJPFAeHDQyGomKUUE1Ohk4xSlB1QLM1o98MB8oD94ZRJV+d9YWJVrg81ObiVU9UP54IHN/tqR4eoitCKoRg/moQRg0BJsZHxHjTHGpKaiG+tM5cdB3R8aNaoKq3u9ydnnnMisOS5ddTXqmJVgvulJaTkpjpN/qJahGFpaMb2b2UV7DoLQ4j3OFqlYCRqTMzVkBY5+C9/QinL9KW7TPzsX5PQmsPm99dv5HCNbT3jTvf5QPkfmEhd4v0ue30PdFRMMm7d8oPpGxrVV/FLF1fSP+B+nzUfTdEVGxqXNCL4JpHw0E1Qp02/J/CE3wJ+HKYaTCPLWl1APAJTCCCDSH3rfjryVfSjlWzyOrkHNpasS2wAKqwiOF7xVssNh715PTaaHoUupLc2S4uO7lThz3b4I9BNvEEspft/nI4tRaPAyink5swYUtE7W9L8UWzkZ9qZ0uIiKnvTlXZwe1QnnhvrfHGYu20yYxzueuPlW4BMeJpYmcS3/03GfVl8gRJg+T7bNZlD7X68jc7ezYoO+OLuZc5OXDsF0WFVQnBhRWdyJJ+nwbjMg2dNu+V0h08NgKLev/aoSLSUTVx0lAtTHeUmyGmPF9botcZLK2udthU3pyPTsmhl/ZVvrcPqMT5OHTBxAlCXiRsZfFwgOorynZpj7yHRNLscSFxjuvbZWlz139Oo2PUJGUp7ljsr03z/VVkUXyzV44qny2XRdZKDc/pWcLfktPgE0whKA6MZiweuzinUsZWBGH4BB/T88W9PY2zub6/p3PkyfqJKJCB5LxnZvfb90Ee4gkJkRE1c0c+6K8dV/v7YfRxZKhF8OUPm+7i4rF9hjDQxW2TqSO41ywh/qZRwruR0vO/Ox5RuYqSGP0Zzc/dcdjo3cb7YTV3W+gFrbncufTc9pHxJ5z293U3F7p8cK/5yol85Q5CzzRfMNDFTbFUILqxJ6wek+hx3aPQ1y6JyKC6i2ub87HvHQuchKlsn+YhNTo1hkow54Mue1vrqdCZBK7+m3/nkCkSWLkoqYJT3aH9KpS2iaBo+R8TgQOgG1z1/1gQbAn47RTpWTeYO87RIYDpIXRg+dmdsK2x1cqZwurlz43rEWuV6jP8zyrB6QF0FybxOU7ioNEaX/0XMHnepbOVc4dlzXBwhqAGPJChNtc31yE41Xf3gOZb/t/a+VecdnCAcRzOHUxV+Sg7XOELs1pFJeDl1LpXa5/ox8kX4tPlAfvePcpD5z+Vu1wuIuTlF4bWu571u6NuupLqWQg5h6ob0Pw4E2whwh8v6l+O2wyhHN5p686gcdS12lfmFajHR+9IOI2Slukr3b+zhU1nS6n70MFp63GwsfsW2gjZafv5lKqWL3oSmk5KY2RcbPbRRHB+A1Xf5UOp2GtNlqovKNl15Fql+yk8rVw7b5+SR4rTd+mz9mspJ4263+U/t2RCjc/zWb2JXjB7/duFDtxVUPxGH5sO8Es26cgjZu4CEnp34ImxKVUFViFoDqRBK2eHmLviEqKQ6vGc/Sg7YWwqHiwgSkPWgwSly6ojlb+PygP3hlMlQctjfdneudSW7veQWm10e70bmEFdrWCqgyWSLubLfQZvcOCee628Oq3sa7QOMsRHFv01S3JrUMIqgHWUC9Ky0lpjIybCKqZKB0tbbSWhMeSaNl1pOo4qfTaLvNYnXv+Zm2yxod9VlJPWwqqkTo729YwekdkkfwzvaPajhvFYW02z0SOeB1NI4LqOCCoVmBVgurE9f079hjrcYbdOyKE3t2k8eg9qykL5UGLQeKiBdW1lL/yoKXxfjDfl0Dp3JKYatYsqNrTIHfy9EAGwuztk3qHy9sGeK7nS9Z7zrEy42y20W0KDO8lyPJwNpGy0/cP2e/3TMsa6kVpOSmNkXETQTUTpaOZjdYQ9zEeR2aLRftEy64j1RceTSpr9xtLpj3kqbqSetqk/1HaLXLa1srhmeKS5Wyh90TGldri/5psngnbsy77ubu7Is4IBkF1HBBUKzDkGarnuHr52pM4d66zJzsAFQgZvDCbXDGrJTZ2e4uprl/c8rtHMr5zxVQbxVkiZzIeI3m/2dthz+C6OppXfU08Uca+gEshMvZy3mcd7BWHbZmJBQAFi18OS9218Y1slK0suvciIjBGzjKPHMnwMNmcl4ptHh9llWP7RPuukReBALJZpaBqrl6+9uR3CG82uAxU5zB62zKEYZq8nnvGxSuDn6l++fymuRcpXQoRwTJ6kVAk732T6kgLAT2wsW0RYKuCo7dyLjVBB1iCyHjHgkM5Fi/wDCrA+afgrfcfKPjZe1E64p13kSRbKXeB3GebZpep/sb9U2QcX5tHaS2cX/ZU7LVQ5rPuATbDagVVc/XytRv+7C2HlcCIhEum6WB7fXMB3WLo/V6d7mVQeSLlc5od8Ey9RTK+I5eB/VN/65tOs4L+zkfJROhx/MxIWEzdqnda+Fw8gDWivi/qKYSHapxJvGDhphIW0JyfCt69aHHVT+dva0eIj9SGlj7PdS3YnstdgH5/307LCfrbSN/2SH97aYvkbiNRMTU6DuDZDZtiFec2nuP6/p1f9WjROA+dodrqvKIHSSAenuTBV1t0Gv4MVdOwrn2gdw4v1jfK730eKx/Ct6eWovTZ26D1jf5u507nO54pen+rs7VWd4aqjNro2Uy9qXY7rNI88nlM7p8spoY8qpS21n1HKUViaqTs9D7OUI3VCwslUU/0bKJ1fkJpjNiNXc41U9yidxIU3XTeAqWl1fhZE5epPVOrCH3BumVHlF7zDQudi85tlEdeKHcefZqetQWzrDM+g/V0ZzfefOzCC6Wp6pxE6Y5cFLUEVfo2pXd0m8fYmSN3m/9bKJ1/6hFpU1kXjY2I0h6x2Vsel/VPhdw2xhmqFdiKoNpq4n1IUG0luHjL7yq81BqJamsRVCPG6xzspTh8h6b0eyXelwS1YtGb/pW+qGEwFwsBFlMPGi96f8TQnsMaBdW1GN/GBmmxt1HQOOuBJ3NOY3hiPPjk4onSVtQ+ImWndyKoxupFcXn1RGmM2A29BNVoP1v1Qr4aKC2txs8aWDhwva3qlTpy3RqVVE8srtqerWJjKD9n93/Betrkcq9eKM2t5w41qbJIrjSPbPO4P6py5EiwDzLDLcrlorQPZfcFywJBtQKr3vK/R8+K8Ed61ubj9ISx+SU9a2Pjbg20nkA9ur65Yb87SSxuKqZevXz9xTExFf4fGQU2CNYiphqvCm8Vr6bb4BpKPKmE02RhaDXiHEAtCvrZxb0OV4TzycKFvbGqiqkQQ+VgcdJijkWzKpdapbYEx1mTjXRX5bnVYxysl0z9US3tJDovvtRLXWGDbEJQvWp3WdAh4aOVeLvVzntrXHT5p7bWWhBsveX+GC3P9HlhMTV9hvOsTaDc4u2wnmTa6P5aYWuLAJN3xnBedgAdiXpP9XRiWDsW7xBSB0VlM11qZXG1pF5zJuQRkm20tjnuVhfJf2rQH0V311q4Xmq+B1CVkKB6ff/Or8mba+u8M9G6utmW3WJyeTdt94WxaTX5XlP5tz6aYqlVy5Ze4tzeP5NkfK/RyBp1a1cOu22pChZSLTi2WqxcCvddPgcWbzG4aJIHVtTm+Ck94TxfKq+x7QfHY51CibfqIjurVsIaPRF9OdXWFsnNV7XTpXbjeXHUVtyC3QwQ9lB1w3l6ff/Oc4XFV+UUh1ad3jHxrNXqPB3L4KTt2q0ExbWUf6tjDyYsLm9qC67qDeLNfNa6Yr3G22E9xrlu+rILi4yTR+oWhFT31R6rLRBbRH1Pwc9VnFUO0Io0oY7eO7C7TT193gLuAy2knQslZ7t/v8Kx4SJR3ba36tYWEhcj1fu12nRLCMFz+6PoBWUujxZn2ZZ4qXLkEqyeqKA6CSpedbW36vcNRc05tPCW9RbdY56orVbnHyofL8Hzd+20LP81eDJ44Gy9BfhfC/cpsBxrPVdpqYnDIWP7XLBwaoHRW97tifqtwoiTSAs3h+J/MqS0faDgzxaIEVEBRBI4PKGOCnxbWxy0QOxt3+eC+5Do7cwlAjYkVHctTD9NdbglP6YnlOM5bevyasXnHerabeb2R77MKWrXfKR01RYxS9qMvWa7zX31Lvcjvy5QtrBhooLqbQ9NTyJ/v75/52uFJSpoiwn4UdEseZu1EpQsTi/ayP1+hbWuKPagpaA4Svl/mX58h8ZeuhPOA3vBM+DVYRWX3snAcb+z5jLvLgYfMLTnhLV44PxxIO5nQ/pbANgjTSB9C3DJzrKLPb5GfYtFiGM7187hHQw4TARJtoGD89BiCGeWroM177x0fzlym7U3dXQuahGzWhtS3+h+scT28kJJ0zat739fwYuJ7kf8ruf+nf8NoJSQoHr18rUbzqFG7I7zz+uOHqt6zzd6tHjXuVX4Vqv0O4N3CSHJ71Swwfi7AscPHKGxoOi6vFT5T1vtXf7nDmTvManygNfcq0NptmewJ5nNVkiXKM9brMVoWKt36sSWb4cFgJWSJqu/KpRMWn/QxPnSt0OXXC7J1v8AyjPbZvu2oO1ki6psFR6YVG4t5uc9GXYurL7Yc9Gi/ig9axH14DfuFy1wNhFV0/d6nrdvn+9+p3+jT4Zioh6q5tRKhNV/e6zaw6ylSGEvuqOedAX8fHVzm/kpWgpKu0beS4TRez5ScMf6p4IHD7+3tQfi2ikZOM7Ru/wtKLr8JyHd7z25fSMtqvTwBHukuPlYkep5oe/0d3uAncTU6ErvHJYW2dzGhzZsk/HdxJjqzNpFYQDYCJ4sKlh4sphaMgZ4fIye27cZkidW1P6zHdN8kXhLJCHk2JmP9rKzsFp7nvlpeubAuavvsgVbyIvkzXSMUtQfea4ena9X3fqvuHhOWDIvdP9ogbPqfEnfZ53I87xD84vdfFv/p8t8G7ZLiaA652IaNwoLQxZXv1GoMlnW99iT0gOsvVNbcNZYSoKrzzBphfPK+dZEiEl5+LmCjWwHi+D7cIbQCVL5tzxLbCr/JgP5rfL3QHO7/OcMir0mV9XaQkr3lwoWj92HTPnbujznrnJHtxPO4XYZj8Y5r+hDTMJ+qxApj4cyzoYWrwFg27gPUqi54+hJ8oi6eJQPztfoWO2t/6OPxUOQRA4L0KfEjkkQcSi2l/UdFl8ic9WWttvqUD7aBorY7IfssJoh0oeNLgyXbv2vOc8sdTZyW/f2f4ciO9rpUvAc11rRnD4EURXCvJee2VzfCD0WYnKxcOHVFAuy9gSd3Qnona70nnTbGGlV8R0nX2xxFoszethYbd0IPQg8Ubz8DJPi63Lz6uspg+4vveuD9Pkd9D02Jmtvg3D6slfKGsVlVh1YafnbwHH5nzJ0Xuld99Lnk+g7PVC18BI/hvPgR8VvtvipOHpQnur9sXR7ceQ3hZbeIz8o3me35yi+rlOtBLkHisNwhn8ynJzuXHy5UlPPEMXNnvu5bdxbY7O3Yuld/00fZ6P3hMfxnihtkb7aIk72uLAEkbITs2yNmig/z44jPevh1uuFURqnXRA5+EK1WWO+vt/9k+1jP31ett8VEYWO8UxxKbnlvgvKh8i8xOcuZ7dDvcv568l6BM97fCFg8djVum4tSTBtOxtRwXV29vwytSHbspH5hC8SOjpnuk3PeroUSmNkbhCym3JQvDz3jdj52bam3hUZ26L9kec2xzy5z+F0uT+KirJvESz7Y3iu953iNmveondP81yL4LljoN/hvjGn3xjKZld8NjsejE5RoWriH5lA3MYV15XY4T/+hXDj9u+nxvAPBX9uJTLskyU4KA9KOrFcnC82FCz4zar8ip8blvPORvYpEW2fk8KPvjMySJxjdYKq0fs9aLTylL6N6+VU/rPq6F75W0yc28l+q++f5X2q7/fg5UlFj7Z5G7cBL8y4XewbOo6LQ06/8UDBfU5E1MvBcf5C+bsf37dQntrYa+XB4jS6rbX0rs9GRkCkHXeZ5Afj5ny2Ae7nbEYzzmoSzMetC6rdmVNfetbDYL1YlNy0Ko2RSc4oeKyqNtluifLZedxNqCqsu1UEshXWrVnpVrpq2EGTjeinRc+37Ga9w7bhND8qcdTJskWC9XRpchd4Is4mzYWdgrh9q7hl7crTuyL9Q0l/VNJmstN3jJTHteeFHn9cN+z4sj/n87vchj9MT4cS3EfMFlWVVgRV2FFUqJr4r9lIPERU1GspgJzCDd+N3s9JjP67gjuUqZOJ8Jny4eiZLEpviwnQKgVVozhYUJ8rVtekVfl/ovTP7lyV/jUah/u88chWWnr1aW5fNgze5POU54pDj0UaGyOOw085Zd0KGQERL9DPZAREz46ajeJmozAitD9W/LKE69GMs5oobZG+GkG1MnPqS896GKwXi5KbVqVxrbay7QtPtmxjDI/yOWKLFAmbeqeFg6itlT1G3GaFdetsfitNnk9FvAiXIssWCdbTpckRVCPl90Lfb8eG5ih+kTm7+8KsRXK9JzK2lQiqpUJmNWFNcXGf6Dqea9ePgMe7WaKq0omgCjtKzlA1c85RXQsW0aITN6/qLGFwusNyw5m2qTj4s38XNfAsLjUXKQ7g1aW1Ym/eLZV/Vsea/n+v81RbsF/fe50dbNHU5eXBz8Gfd6T2d9SDtRI2uFxXnl/fv/NfhWbnNZ9DBoAN21yj65UMgC79lN4zic+5cDkVAKyVVYmpC1KyRdnnF9b04lo9yg/br2sSU7vZIisiYvu0vOj5NpFzPm2jLmIjz0X10H12SX/0vdpfFQE0jRtrnRdOc2uA2ZQKqltRtN3ww1tHr27OgfWKUmsRpAdzyrSF+LlaozKVv+vP2dWsFRAyDJUH9rJoealTS35KT6fDaViiHd8WcksPds/FRtRS/XnkMqqexreJCO1D3w4LAHAExNSZpDwqufW/15Fha2Ftc4E1OxNUJ9k8uQ4d7m+6idJqs7bxI/bu8IvkSpvTFfV6d9urtpihuHg+1fRM3EZ8obizSAJZFAmqVwNsFa2AjSFvcS4Sw/ZEtbWLqm/EpRO0MHiiq2I++6g22elT+bvcLaqvXVSdU/4HUR544FybqHrII7u3AeBLwN7Kt/Rzz77E5yZ3r7syvqMrwV3rWTKuIuWBlyoArAmPA4ipGSivvLstml8faRxcxbEmPUgizFocFLw9G+HlbSIL5FkXiFUiskjutrqGRXIv8ETnD4+UxmqeuKk9r0lUtZjadX4B26DUQ9WsWVStIqZO6Hv8fT4DZs2G6BzjILqd/BTR72wh7t69vrlsKYtU/hZVV1v+SkORcai/98A51IVHZ3gnvUpDyQpvhGPeLWGv+QC9PT4nIoKjb4JdYrIVMcBtnK7N4wYALhOPfT4ncM027FKUiIDe+t/Crl4lqn+2y0afS7mse9pow5Nsnch9It3tzySaRdprRDDuSrKPS0TMalv/Tcrr0UXVXXtOcQXIpoagutZzVN1oqompE+n7LKqtcdXS58iezI/r+3ds9FXraPfJPcMxxaWVWBFaoVP+TaLqGsu/SpyVB94C5cGzattqxMH+K6WhhzH/jnfqRKpLPYwQe6d296xPBlvE+O51zu1tooYWXqoAMDIeq30B3KyLOOBdlG8eQ0uO6lnTuaHNcX4qWFTtffzRHHbzPNrKO0TsOV9GtZRwHrHpPl/DIrnytMQxxLZ51f5I8dlpLgojthn33W7Pa5y3wyBcooeqG/MXVy9fOzRp2P5eBa9cWpRZ04A7Z7t3S3Egd+Wv5Uph+Ls3Xv6zUPqnwXNkDwNzagDtEf+Tk4WUj61F1aW8U30pVi6eZC0y5ui9NrqiBniTRSgAgEI8Bj5Q/8a280KUhxYwouMTW/8PkOrlPYVR5pqT+DK6bbsEkfnhUvanib47IhwvQenW/6rpVJtxGx6pLZtp/KM9QxHFgqom/CM1jHN4MnwviRTN0XtsXHmFdS2rHifjeX3/TnQ7x1weJa/Ts+j/Rb3b5vJQ7yg6K2dr5Z+L0v9CYfIwGFFYfqb4HY1X+reW3sb+/rPfrXhMomqLPLRX+lKGRGTRYknj20S8Y91XDX07LABcHLbdLQx5m2N00g3vUjJWs/X/AK6fCrbFHJacc/rdiC8HSOJb7sLxX8rLLvPxQ6R+L2Lfr2LXkdLnfqjEIeMblWtVb1zHScHtuNWcZi4ue499DkvGAzZCDQ9V84GCG4c7phEr5iSkNvNKPYbe5y299lZc2hA4hTuWJ47rzY9H6bElae47/P9ae319k4TbMCspfxuHjxXPJm1D32sPAwurixlOB3BdPyuOOU9S+bXwNv5ubp7r/znvXIdqG/KLbKdLxneuoea8WrQOyfByGz7XTx7iq/QEAFgK911e6PU5qRZTR7VJVovydGdP3/wU4qnGx9a27SpxfXW91UeHVgvdh3CZ+rIatvkfJ3QefnouSWiRPNmww+M2o8cwW/8nFK+dLqPQ2+HG7/I7vTDSsw+BjVNFUE2ig8/h+0zB4qoHOzfgJVfxJqNmElIjk+Bq6P32BHO+TMLS0oPyTkRTeKB4OY9ObjW6vn/HnWqP2w0/Su86iv7dW4V7eHzZU+Cbm49lDFj+HmRd/i5714HogDsLfb+FZS+6eAD1u5ZKvwdQ91NO9+zBNOVPTVHY6c/Kc8Vh8vh1Ptboz1wmS02oI96pS9wEe4iIl+xdGeBruB0WALbFNKH2BNJC6mOFRe3hraP8dX5Hx1YvNLIAdwLlr4VVL3TbnrQd22qu6e+1kOp2M4L4NyTJtol4Vi+948h1yfOASH+4prPxrYVE+/yHKt/I8VxnUd7bW3U60sPzmpaa0a4tK7gtf+13734LUIn30rMZycNv6mw/Ts9Wq69uMD4H0lt5WzbMKihvvMLlPLE42HpF2p2pDTxfwnNyq/NtFE+XX28Dz9577wheiks1kTODHxWXqsZUahcu908VnL+ty9/tYSr/s5eP9UB5MKW/Zf13Op3uqV8oTrfiPR19YVEwuh3GHuFF56VVyD8vNHWfJMg4c55FVr0tBCzeryv+zuunNz9l8UsyHo+i736ePs5G3+mFmuFR2qY2k8OPSt8qJrKRsluCOfWlZz0M1otFyU2r0mibJSI45OL+8T8KtvcWO296KZTPEfvQl+JYlKuK4hId5yYs5J0VQTrWrVq0zG/b0tM8M5onb+ZJimcTeyNYT5fmqP2l9Fhwsy2ag/snC1yLE4y/OdlG9b2Rsa1V+yiZx1v49AJGcxRPt+P9uXEJb+Z+p8qpBMV3KJtd8YmMB0PMrdZOc0H1EEmQcHChe3LqAdBMvz/HZCS6Avzh59W6znJ9B+WJ88Kdxz8UnAclHYnzxZ3HbwrOF+cPqzEDc+nlr/Q7vfvpzx0QJpzeN2lXupsOEqkvm+I99We34+747A/m/jzniI3ZpPzzez9Mz1N4smCP1yJBFwAAAGBEkohkpucxbDdaNEJUABiI1IY9z3Lw/MbPQ+zmNWI3/6UtQ28WEVRhPkkomZgEm332hWSE0w2hsr8tzl1U+Sexcho89z9PUPc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2wN/+9n9yon9IwaGwd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0" y="7937"/>
            <a:ext cx="9483634" cy="10940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ysClr val="windowText" lastClr="000000"/>
                </a:solidFill>
                <a:latin typeface="Garamond" panose="02020404030301010803" pitchFamily="18" charset="0"/>
              </a:rPr>
              <a:t>Seneca’s </a:t>
            </a:r>
            <a:r>
              <a:rPr lang="en-US" sz="6000" dirty="0" smtClean="0">
                <a:solidFill>
                  <a:sysClr val="windowText" lastClr="000000"/>
                </a:solidFill>
                <a:latin typeface="Garamond" panose="02020404030301010803" pitchFamily="18" charset="0"/>
              </a:rPr>
              <a:t>UFR</a:t>
            </a:r>
            <a:endParaRPr lang="en-CA" sz="6000" dirty="0">
              <a:solidFill>
                <a:sysClr val="windowText" lastClr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23723" y="1128881"/>
            <a:ext cx="603618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1" kern="1800" dirty="0">
                <a:latin typeface="Arial" panose="020B0604020202020204" pitchFamily="34" charset="0"/>
                <a:ea typeface="Times New Roman" panose="02020603050405020304" pitchFamily="18" charset="0"/>
              </a:rPr>
              <a:t>Features of the </a:t>
            </a:r>
            <a:r>
              <a:rPr lang="en-US" sz="2400" b="1" kern="1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Universal Form Reader</a:t>
            </a:r>
            <a:endParaRPr lang="en-CA" sz="2400" b="1" kern="1800" dirty="0"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" r="6787" b="9278"/>
          <a:stretch/>
        </p:blipFill>
        <p:spPr>
          <a:xfrm>
            <a:off x="86768" y="1928928"/>
            <a:ext cx="3678307" cy="199861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765075" y="1708051"/>
            <a:ext cx="2475304" cy="830997"/>
          </a:xfrm>
          <a:prstGeom prst="rect">
            <a:avLst/>
          </a:prstGeom>
          <a:solidFill>
            <a:srgbClr val="8DEE72">
              <a:alpha val="87000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Reduced effort in finding labels.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99201" y="2577204"/>
            <a:ext cx="2823409" cy="830997"/>
          </a:xfrm>
          <a:prstGeom prst="rect">
            <a:avLst/>
          </a:prstGeom>
          <a:solidFill>
            <a:srgbClr val="8DEE72">
              <a:alpha val="87000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Automatically extract all elements.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80611" y="5167628"/>
            <a:ext cx="5622757" cy="707886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kern="1800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Times New Roman" panose="02020603050405020304" pitchFamily="18" charset="0"/>
              </a:rPr>
              <a:t>Only </a:t>
            </a:r>
            <a:r>
              <a:rPr lang="en-US" sz="4000" b="1" u="sng" kern="1800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Times New Roman" panose="02020603050405020304" pitchFamily="18" charset="0"/>
              </a:rPr>
              <a:t>2-3</a:t>
            </a:r>
            <a:r>
              <a:rPr lang="en-US" sz="4000" kern="1800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Times New Roman" panose="02020603050405020304" pitchFamily="18" charset="0"/>
              </a:rPr>
              <a:t> hours per form</a:t>
            </a:r>
            <a:endParaRPr lang="en-CA" sz="2400" kern="1800" dirty="0">
              <a:solidFill>
                <a:schemeClr val="accent1">
                  <a:lumMod val="50000"/>
                </a:schemeClr>
              </a:solidFill>
              <a:latin typeface="Garamond" panose="02020404030301010803" pitchFamily="18" charset="0"/>
              <a:ea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67" b="94000" l="6000" r="90000">
                        <a14:foregroundMark x1="27333" y1="30167" x2="27333" y2="30167"/>
                        <a14:foregroundMark x1="54000" y1="47750" x2="54000" y2="47750"/>
                        <a14:foregroundMark x1="61917" y1="8167" x2="61917" y2="8167"/>
                        <a14:foregroundMark x1="22833" y1="50333" x2="22833" y2="50333"/>
                        <a14:foregroundMark x1="17750" y1="55917" x2="17750" y2="55917"/>
                        <a14:foregroundMark x1="19083" y1="68500" x2="19083" y2="68500"/>
                        <a14:foregroundMark x1="25667" y1="68333" x2="25667" y2="68333"/>
                        <a14:foregroundMark x1="24750" y1="82083" x2="24750" y2="82083"/>
                        <a14:foregroundMark x1="24750" y1="80917" x2="24750" y2="80917"/>
                        <a14:foregroundMark x1="87167" y1="56583" x2="87167" y2="56583"/>
                        <a14:foregroundMark x1="8167" y1="29500" x2="8167" y2="29500"/>
                        <a14:foregroundMark x1="14917" y1="29917" x2="14917" y2="29917"/>
                        <a14:foregroundMark x1="6000" y1="41167" x2="6000" y2="41167"/>
                        <a14:foregroundMark x1="68000" y1="74833" x2="68000" y2="74833"/>
                        <a14:foregroundMark x1="68250" y1="66167" x2="68250" y2="66167"/>
                        <a14:foregroundMark x1="55417" y1="64583" x2="55417" y2="64583"/>
                        <a14:foregroundMark x1="54250" y1="84667" x2="54250" y2="84667"/>
                        <a14:foregroundMark x1="63083" y1="84250" x2="63083" y2="84250"/>
                        <a14:foregroundMark x1="56750" y1="76000" x2="56750" y2="76000"/>
                        <a14:foregroundMark x1="45750" y1="94000" x2="45750" y2="94000"/>
                        <a14:foregroundMark x1="47167" y1="33667" x2="47167" y2="33667"/>
                        <a14:foregroundMark x1="62833" y1="32750" x2="62833" y2="32750"/>
                        <a14:foregroundMark x1="68000" y1="63833" x2="68000" y2="63833"/>
                        <a14:foregroundMark x1="73167" y1="59417" x2="73167" y2="59417"/>
                        <a14:foregroundMark x1="85083" y1="71833" x2="85333" y2="72500"/>
                        <a14:foregroundMark x1="57750" y1="47500" x2="57750" y2="4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217" y="1477113"/>
            <a:ext cx="2450432" cy="245043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591022" y="3487455"/>
            <a:ext cx="2823409" cy="1200329"/>
          </a:xfrm>
          <a:prstGeom prst="rect">
            <a:avLst/>
          </a:prstGeom>
          <a:solidFill>
            <a:srgbClr val="8DEE72">
              <a:alpha val="87000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Automated HTML generation and easy linking database</a:t>
            </a:r>
            <a:endParaRPr lang="en-CA" sz="2400" kern="1800" dirty="0">
              <a:latin typeface="Garamond" panose="02020404030301010803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80611" y="5954768"/>
            <a:ext cx="71307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kern="1800" dirty="0">
                <a:solidFill>
                  <a:schemeClr val="bg2"/>
                </a:solidFill>
                <a:latin typeface="Garamond" panose="02020404030301010803" pitchFamily="18" charset="0"/>
                <a:ea typeface="Times New Roman" panose="02020603050405020304" pitchFamily="18" charset="0"/>
              </a:rPr>
              <a:t>Manual Effort reduced by </a:t>
            </a:r>
            <a:r>
              <a:rPr lang="en-US" sz="5400" b="1" kern="1800" dirty="0">
                <a:ln w="12700" cmpd="sng">
                  <a:solidFill>
                    <a:srgbClr val="00B050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Garamond" panose="02020404030301010803" pitchFamily="18" charset="0"/>
                <a:ea typeface="Times New Roman" panose="02020603050405020304" pitchFamily="18" charset="0"/>
              </a:rPr>
              <a:t>80%</a:t>
            </a:r>
            <a:endParaRPr lang="en-CA" sz="3600" b="1" kern="1800" dirty="0">
              <a:ln w="12700" cmpd="sng">
                <a:solidFill>
                  <a:srgbClr val="00B050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Garamond" panose="02020404030301010803" pitchFamily="18" charset="0"/>
              <a:ea typeface="Times New Roman" panose="02020603050405020304" pitchFamily="18" charset="0"/>
            </a:endParaRPr>
          </a:p>
        </p:txBody>
      </p:sp>
      <p:pic>
        <p:nvPicPr>
          <p:cNvPr id="1026" name="Picture 2" descr="Finger Snap HD Stock Images | Shutterstock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28" b="79449" l="9153" r="82379">
                        <a14:foregroundMark x1="45000" y1="23929" x2="45000" y2="23929"/>
                        <a14:foregroundMark x1="51538" y1="21786" x2="51538" y2="21786"/>
                        <a14:foregroundMark x1="59615" y1="23571" x2="59615" y2="23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468" b="11723"/>
          <a:stretch/>
        </p:blipFill>
        <p:spPr bwMode="auto">
          <a:xfrm>
            <a:off x="155575" y="4458740"/>
            <a:ext cx="2487648" cy="258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598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7" grpId="0" animBg="1"/>
      <p:bldP spid="19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8000" r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7" r="41656" b="6874"/>
          <a:stretch/>
        </p:blipFill>
        <p:spPr>
          <a:xfrm>
            <a:off x="450378" y="1637859"/>
            <a:ext cx="4531056" cy="3930428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Overview: Introduction to the code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41710" y="1342494"/>
            <a:ext cx="562359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Over the weeks, we at Seneca have developed a tool for YMS using the versatile </a:t>
            </a:r>
            <a:r>
              <a:rPr lang="en-CA" sz="2400" b="1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python language</a:t>
            </a:r>
            <a:r>
              <a:rPr lang="en-CA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 that can:</a:t>
            </a:r>
          </a:p>
        </p:txBody>
      </p:sp>
      <p:sp>
        <p:nvSpPr>
          <p:cNvPr id="5" name="Rectangle 4"/>
          <p:cNvSpPr/>
          <p:nvPr/>
        </p:nvSpPr>
        <p:spPr>
          <a:xfrm>
            <a:off x="5073258" y="2754371"/>
            <a:ext cx="3506428" cy="461665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Read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Any Interactive PDF</a:t>
            </a:r>
          </a:p>
        </p:txBody>
      </p:sp>
      <p:sp>
        <p:nvSpPr>
          <p:cNvPr id="6" name="Rectangle 5"/>
          <p:cNvSpPr/>
          <p:nvPr/>
        </p:nvSpPr>
        <p:spPr>
          <a:xfrm>
            <a:off x="8229600" y="3372240"/>
            <a:ext cx="3887009" cy="461665"/>
          </a:xfrm>
          <a:prstGeom prst="rect">
            <a:avLst/>
          </a:prstGeom>
          <a:solidFill>
            <a:schemeClr val="accent1">
              <a:lumMod val="20000"/>
              <a:lumOff val="80000"/>
              <a:alpha val="87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Convert PDF into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XML form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3258" y="3981582"/>
            <a:ext cx="4196239" cy="830997"/>
          </a:xfrm>
          <a:prstGeom prst="rect">
            <a:avLst/>
          </a:prstGeom>
          <a:solidFill>
            <a:schemeClr val="accent4">
              <a:lumMod val="40000"/>
              <a:lumOff val="60000"/>
              <a:alpha val="87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Traverse the tree structure using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Decision Tree Algorithm</a:t>
            </a:r>
          </a:p>
        </p:txBody>
      </p:sp>
      <p:sp>
        <p:nvSpPr>
          <p:cNvPr id="8" name="Rectangle 7"/>
          <p:cNvSpPr/>
          <p:nvPr/>
        </p:nvSpPr>
        <p:spPr>
          <a:xfrm>
            <a:off x="7739086" y="5014950"/>
            <a:ext cx="4196239" cy="830997"/>
          </a:xfrm>
          <a:prstGeom prst="rect">
            <a:avLst/>
          </a:prstGeom>
          <a:solidFill>
            <a:schemeClr val="accent6">
              <a:lumMod val="40000"/>
              <a:lumOff val="60000"/>
              <a:alpha val="87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Find </a:t>
            </a:r>
            <a:r>
              <a:rPr lang="en-CA" sz="2400" b="1" kern="1800" dirty="0" smtClean="0">
                <a:latin typeface="Garamond" panose="02020404030301010803" pitchFamily="18" charset="0"/>
                <a:ea typeface="Times New Roman" panose="02020603050405020304" pitchFamily="18" charset="0"/>
              </a:rPr>
              <a:t>95</a:t>
            </a:r>
            <a:r>
              <a:rPr lang="en-CA" sz="2400" b="1" kern="1800" dirty="0" smtClean="0">
                <a:latin typeface="Garamond" panose="02020404030301010803" pitchFamily="18" charset="0"/>
                <a:ea typeface="Times New Roman" panose="02020603050405020304" pitchFamily="18" charset="0"/>
              </a:rPr>
              <a:t>%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of the interactive elements </a:t>
            </a:r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and </a:t>
            </a:r>
            <a:r>
              <a:rPr lang="en-CA" sz="2400" b="1" kern="1800" dirty="0" smtClean="0">
                <a:latin typeface="Garamond" panose="02020404030301010803" pitchFamily="18" charset="0"/>
                <a:ea typeface="Times New Roman" panose="02020603050405020304" pitchFamily="18" charset="0"/>
              </a:rPr>
              <a:t>80%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of the Text </a:t>
            </a:r>
          </a:p>
        </p:txBody>
      </p:sp>
      <p:sp>
        <p:nvSpPr>
          <p:cNvPr id="9" name="Rectangle 8"/>
          <p:cNvSpPr/>
          <p:nvPr/>
        </p:nvSpPr>
        <p:spPr>
          <a:xfrm>
            <a:off x="785195" y="5918334"/>
            <a:ext cx="4288063" cy="83099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Generate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associated labels </a:t>
            </a:r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with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K nearest neighbour algorithm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82878" y="6287666"/>
            <a:ext cx="6393615" cy="461665"/>
          </a:xfrm>
          <a:prstGeom prst="rect">
            <a:avLst/>
          </a:prstGeom>
          <a:solidFill>
            <a:schemeClr val="accent1">
              <a:lumMod val="20000"/>
              <a:lumOff val="80000"/>
              <a:alpha val="87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Generate a </a:t>
            </a:r>
            <a:r>
              <a:rPr lang="en-CA" sz="2400" b="1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ready to upload HTML </a:t>
            </a:r>
            <a:r>
              <a:rPr lang="en-CA" sz="2400" kern="1800" dirty="0">
                <a:latin typeface="Garamond" panose="02020404030301010803" pitchFamily="18" charset="0"/>
                <a:ea typeface="Times New Roman" panose="02020603050405020304" pitchFamily="18" charset="0"/>
              </a:rPr>
              <a:t>on the system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294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8000" r="-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Guide to Success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2873" y="1235243"/>
            <a:ext cx="11526253" cy="1267326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tx1"/>
                </a:solidFill>
                <a:latin typeface="Garamond" panose="02020404030301010803" pitchFamily="18" charset="0"/>
              </a:rPr>
              <a:t>Our approach was to break the </a:t>
            </a:r>
            <a:r>
              <a:rPr lang="en-CA" sz="2400" b="1" dirty="0">
                <a:solidFill>
                  <a:schemeClr val="tx1"/>
                </a:solidFill>
                <a:latin typeface="Garamond" panose="02020404030301010803" pitchFamily="18" charset="0"/>
              </a:rPr>
              <a:t>problem of getting the HTML </a:t>
            </a:r>
            <a:r>
              <a:rPr lang="en-CA" sz="2400" dirty="0">
                <a:solidFill>
                  <a:schemeClr val="tx1"/>
                </a:solidFill>
                <a:latin typeface="Garamond" panose="02020404030301010803" pitchFamily="18" charset="0"/>
              </a:rPr>
              <a:t>from a complex structure of PDF </a:t>
            </a:r>
            <a:r>
              <a:rPr lang="en-CA" sz="2400" b="1" dirty="0">
                <a:solidFill>
                  <a:schemeClr val="tx1"/>
                </a:solidFill>
                <a:latin typeface="Garamond" panose="02020404030301010803" pitchFamily="18" charset="0"/>
              </a:rPr>
              <a:t>into 3 segments </a:t>
            </a:r>
            <a:r>
              <a:rPr lang="en-CA" sz="2400" dirty="0">
                <a:solidFill>
                  <a:schemeClr val="tx1"/>
                </a:solidFill>
                <a:latin typeface="Garamond" panose="02020404030301010803" pitchFamily="18" charset="0"/>
              </a:rPr>
              <a:t>so that we can automate process with the code to our maximum extent. 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76816677"/>
              </p:ext>
            </p:extLst>
          </p:nvPr>
        </p:nvGraphicFramePr>
        <p:xfrm>
          <a:off x="489283" y="1235243"/>
          <a:ext cx="11213431" cy="6200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769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Problem Analysis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94420" y="1041392"/>
            <a:ext cx="595162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Challenge 1: Read the PDF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05" y="1745445"/>
            <a:ext cx="5116024" cy="29517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78905" y="5069305"/>
            <a:ext cx="5582653" cy="136357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In a research paper by university of Nottingham, “Creating structured pdfs using XML templates” the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different elements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of PDFs are explained as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branches of a Tree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.</a:t>
            </a:r>
            <a:endParaRPr lang="en-CA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113"/>
            <a:ext cx="4989095" cy="5974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572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" t="3942" r="4466" b="6700"/>
          <a:stretch/>
        </p:blipFill>
        <p:spPr>
          <a:xfrm>
            <a:off x="0" y="1319434"/>
            <a:ext cx="10212526" cy="5594688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Problem Analysis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850880"/>
            <a:ext cx="595162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Challenge 1: Read the PDF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06263" y="1312545"/>
            <a:ext cx="5662862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4400" b="1" i="1" dirty="0" smtClean="0">
                <a:solidFill>
                  <a:srgbClr val="7030A0"/>
                </a:solidFill>
                <a:latin typeface="Georgia" panose="02040502050405020303" pitchFamily="18" charset="0"/>
                <a:ea typeface="+mj-ea"/>
                <a:cs typeface="+mj-cs"/>
              </a:rPr>
              <a:t>85% </a:t>
            </a:r>
            <a:r>
              <a:rPr lang="en-US" sz="2800" dirty="0">
                <a:solidFill>
                  <a:srgbClr val="7030A0"/>
                </a:solidFill>
                <a:latin typeface="Georgia" panose="02040502050405020303" pitchFamily="18" charset="0"/>
                <a:ea typeface="+mj-ea"/>
                <a:cs typeface="+mj-cs"/>
              </a:rPr>
              <a:t>of the elements of the file.</a:t>
            </a:r>
            <a:endParaRPr lang="en-US" sz="4400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67343" y="2075186"/>
            <a:ext cx="7908757" cy="15696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We parse it like a logical tree, sort it using </a:t>
            </a:r>
            <a:r>
              <a:rPr lang="en-US" sz="2400" i="1" dirty="0">
                <a:solidFill>
                  <a:srgbClr val="7030A0"/>
                </a:solidFill>
                <a:latin typeface="Georgia" panose="02040502050405020303" pitchFamily="18" charset="0"/>
              </a:rPr>
              <a:t>sorting algorithms like insertion sort</a:t>
            </a:r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, store it in a linked structure like dictionaries and concatenate all the elements into a data frame which exported to a CSV file. 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3946358" y="4507832"/>
            <a:ext cx="1716505" cy="8502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711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0011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Georgia" panose="02040502050405020303" pitchFamily="18" charset="0"/>
              </a:rPr>
              <a:t>Problem Analysis</a:t>
            </a:r>
            <a:endParaRPr lang="en-CA" sz="48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31431" y="927296"/>
            <a:ext cx="595162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ysClr val="windowText" lastClr="000000"/>
                </a:solidFill>
                <a:latin typeface="Georgia" panose="02040502050405020303" pitchFamily="18" charset="0"/>
                <a:ea typeface="+mj-ea"/>
                <a:cs typeface="+mj-cs"/>
              </a:rPr>
              <a:t>Challenge 2: Generating Labels</a:t>
            </a:r>
            <a:endParaRPr lang="en-CA" sz="2400" i="1" dirty="0">
              <a:solidFill>
                <a:sysClr val="windowText" lastClr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" t="17750" r="56864" b="41949"/>
          <a:stretch/>
        </p:blipFill>
        <p:spPr>
          <a:xfrm>
            <a:off x="1864426" y="1700463"/>
            <a:ext cx="8383980" cy="48784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497053" y="3497179"/>
            <a:ext cx="1058779" cy="14437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555832" y="2903621"/>
            <a:ext cx="657726" cy="73793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724272" y="2358189"/>
            <a:ext cx="1876927" cy="4331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Textbox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53392" y="3601452"/>
            <a:ext cx="2727157" cy="4732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Potential Label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16970" y="4527820"/>
            <a:ext cx="2727157" cy="4732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Potential Label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74042" y="4506075"/>
            <a:ext cx="2727157" cy="4732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Potential Label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9896" y="2488218"/>
            <a:ext cx="2727157" cy="4732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Potential Label</a:t>
            </a:r>
            <a:endParaRPr lang="en-CA" sz="2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807241" y="2961462"/>
            <a:ext cx="360949" cy="31150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884695" y="3753854"/>
            <a:ext cx="8021" cy="752221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630780" y="3953059"/>
            <a:ext cx="537410" cy="553016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780549" y="3641558"/>
            <a:ext cx="1387643" cy="18442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2761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0.7|1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6.2|2.9|0.5|6.7|3.1|1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9|0.7|3.8|1.1|6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4|4.4|0.5|3.4|0.6|2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7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14.5|9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8.4|1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7.7|2.3|2|5.4|2|1.9|2.5|7.8|3.5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1|2.6|12|9.8|16.6|4.5|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1.1|8|2.6|2.3|3.8|12.8|9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4|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6|7.7|0.6|27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5|0.6|0.4|0.5|0.5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FE54AF14E3584386DBE2A3EC062D17" ma:contentTypeVersion="10" ma:contentTypeDescription="Create a new document." ma:contentTypeScope="" ma:versionID="6d0204e33496ebe37b8b2644627996bd">
  <xsd:schema xmlns:xsd="http://www.w3.org/2001/XMLSchema" xmlns:xs="http://www.w3.org/2001/XMLSchema" xmlns:p="http://schemas.microsoft.com/office/2006/metadata/properties" xmlns:ns2="feb18d2f-5fb1-4001-a564-6142792d368e" targetNamespace="http://schemas.microsoft.com/office/2006/metadata/properties" ma:root="true" ma:fieldsID="401d6e0ac1d24fc021022d683395ae24" ns2:_="">
    <xsd:import namespace="feb18d2f-5fb1-4001-a564-6142792d36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b18d2f-5fb1-4001-a564-6142792d36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F5C6F8-E9E1-438E-88BA-C2C0DFA08A4D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feb18d2f-5fb1-4001-a564-6142792d368e"/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5ABCA07-8186-48BD-8930-5B536F0751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b18d2f-5fb1-4001-a564-6142792d36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FB0398-9CDA-4AC2-985F-CBB88E5A246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1149</Words>
  <Application>Microsoft Office PowerPoint</Application>
  <PresentationFormat>Widescreen</PresentationFormat>
  <Paragraphs>200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Garamond</vt:lpstr>
      <vt:lpstr>Georgia</vt:lpstr>
      <vt:lpstr>Lucida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Overview: Introduction to the code</vt:lpstr>
      <vt:lpstr>Guide to Success</vt:lpstr>
      <vt:lpstr>Problem Analysis</vt:lpstr>
      <vt:lpstr>Problem Analysis</vt:lpstr>
      <vt:lpstr>Problem Analysis</vt:lpstr>
      <vt:lpstr>Problem Analysis</vt:lpstr>
      <vt:lpstr>Problem Analysis</vt:lpstr>
      <vt:lpstr>Problem Analysis</vt:lpstr>
      <vt:lpstr>Problem Analysis</vt:lpstr>
      <vt:lpstr>Results and Conclusion</vt:lpstr>
      <vt:lpstr>Results and Conclusion</vt:lpstr>
      <vt:lpstr>PowerPoint Presentation</vt:lpstr>
      <vt:lpstr>Directions for Future Research</vt:lpstr>
      <vt:lpstr>References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Chirag Arora</dc:creator>
  <cp:lastModifiedBy>Chirag Arora</cp:lastModifiedBy>
  <cp:revision>66</cp:revision>
  <dcterms:created xsi:type="dcterms:W3CDTF">2021-06-23T16:51:40Z</dcterms:created>
  <dcterms:modified xsi:type="dcterms:W3CDTF">2021-09-16T04:54:50Z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0x01010083FE54AF14E3584386DBE2A3EC062D17</vt:lpwstr>
  </property>
</Properties>
</file>